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E3F063-19D7-4AA2-AC19-05EBAD599820}" type="datetimeFigureOut">
              <a:rPr lang="en-US" smtClean="0"/>
              <a:t>2/23/2026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8C0D60-39EC-4FBE-A62B-D634AE4456F1}" type="slidenum">
              <a:rPr lang="en-US" smtClean="0"/>
              <a:t>‹#›</a:t>
            </a:fld>
            <a:endParaRPr lang="en-US"/>
          </a:p>
        </p:txBody>
      </p:sp>
    </p:spTree>
    <p:extLst>
      <p:ext uri="{BB962C8B-B14F-4D97-AF65-F5344CB8AC3E}">
        <p14:creationId xmlns:p14="http://schemas.microsoft.com/office/powerpoint/2010/main" val="3606814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56044B-8D1B-4118-8508-83C9F345AB24}" type="datetime8">
              <a:rPr lang="en-US" smtClean="0"/>
              <a:t>2/23/2026 10:45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1596286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06CA31-BF1B-46F2-9DBA-28D8D7CEB4D6}" type="datetime8">
              <a:rPr lang="en-US" smtClean="0"/>
              <a:t>2/23/2026 10:45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3224198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54BBA1-2381-48A4-A10B-DB429729FC51}" type="datetime8">
              <a:rPr lang="en-US" smtClean="0"/>
              <a:t>2/23/2026 10:45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514189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79BA6A-56C3-4EE5-AE2A-01E7C4073305}" type="datetime8">
              <a:rPr lang="en-US" smtClean="0"/>
              <a:t>2/23/2026 10:45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3104081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93FB1-B4A5-4D65-ABA5-5DACBF675BA3}" type="datetime8">
              <a:rPr lang="en-US" smtClean="0"/>
              <a:t>2/23/2026 10:45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4198642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7AF885-3BD5-417F-A4C7-84135C10773E}" type="datetime8">
              <a:rPr lang="en-US" smtClean="0"/>
              <a:t>2/23/2026 10:45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1310211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472CF5-3300-4E64-ACF9-14FF634C2E5B}" type="datetime8">
              <a:rPr lang="en-US" smtClean="0"/>
              <a:t>2/23/2026 10:45 AM</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932189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FF6A66-39A2-4213-AF52-4838236FA743}" type="datetime8">
              <a:rPr lang="en-US" smtClean="0"/>
              <a:t>2/23/2026 10:45 AM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4016983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F2A72D-7A53-4546-857A-D2C21799399D}" type="datetime8">
              <a:rPr lang="en-US" smtClean="0"/>
              <a:t>2/23/2026 10:45 AM</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1532975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D3C8A2-4AD8-4EB2-BD30-835060B8D21F}" type="datetime8">
              <a:rPr lang="en-US" smtClean="0"/>
              <a:t>2/23/2026 10:45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1483039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E9780E-4188-4353-A9DB-F8AD4DF2A413}" type="datetime8">
              <a:rPr lang="en-US" smtClean="0"/>
              <a:t>2/23/2026 10:45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82A157-3ED7-40E2-BE0F-B9590EFFA851}" type="slidenum">
              <a:rPr lang="en-US" smtClean="0"/>
              <a:t>‹#›</a:t>
            </a:fld>
            <a:endParaRPr lang="en-US"/>
          </a:p>
        </p:txBody>
      </p:sp>
    </p:spTree>
    <p:extLst>
      <p:ext uri="{BB962C8B-B14F-4D97-AF65-F5344CB8AC3E}">
        <p14:creationId xmlns:p14="http://schemas.microsoft.com/office/powerpoint/2010/main" val="1004427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2409B-6519-4560-B345-EE41350E1CEF}" type="datetime8">
              <a:rPr lang="en-US" smtClean="0"/>
              <a:t>2/23/2026 10:45 AM</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82A157-3ED7-40E2-BE0F-B9590EFFA851}" type="slidenum">
              <a:rPr lang="en-US" smtClean="0"/>
              <a:t>‹#›</a:t>
            </a:fld>
            <a:endParaRPr lang="en-US"/>
          </a:p>
        </p:txBody>
      </p:sp>
    </p:spTree>
    <p:extLst>
      <p:ext uri="{BB962C8B-B14F-4D97-AF65-F5344CB8AC3E}">
        <p14:creationId xmlns:p14="http://schemas.microsoft.com/office/powerpoint/2010/main" val="153423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0B050"/>
                </a:solidFill>
              </a:rPr>
              <a:t>Adam Sugar Mills Limited</a:t>
            </a: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r>
              <a:rPr lang="en-US" dirty="0" smtClean="0">
                <a:solidFill>
                  <a:schemeClr val="tx1"/>
                </a:solidFill>
              </a:rPr>
              <a:t>Corporate Briefing </a:t>
            </a:r>
          </a:p>
          <a:p>
            <a:r>
              <a:rPr lang="en-US" dirty="0" smtClean="0">
                <a:solidFill>
                  <a:schemeClr val="tx1"/>
                </a:solidFill>
              </a:rPr>
              <a:t>FY-September 30, 2025</a:t>
            </a:r>
          </a:p>
          <a:p>
            <a:r>
              <a:rPr lang="en-US" dirty="0" smtClean="0">
                <a:solidFill>
                  <a:schemeClr val="tx1"/>
                </a:solidFill>
              </a:rPr>
              <a:t>Crushing Season 2024-25</a:t>
            </a:r>
            <a:r>
              <a:rPr lang="en-US" dirty="0" smtClean="0"/>
              <a:t>                        </a:t>
            </a:r>
            <a:endParaRPr lang="en-US" dirty="0"/>
          </a:p>
        </p:txBody>
      </p:sp>
      <p:sp>
        <p:nvSpPr>
          <p:cNvPr id="4" name="Slide Number Placeholder 3"/>
          <p:cNvSpPr>
            <a:spLocks noGrp="1"/>
          </p:cNvSpPr>
          <p:nvPr>
            <p:ph type="sldNum" sz="quarter" idx="12"/>
          </p:nvPr>
        </p:nvSpPr>
        <p:spPr/>
        <p:txBody>
          <a:bodyPr/>
          <a:lstStyle/>
          <a:p>
            <a:fld id="{8282A157-3ED7-40E2-BE0F-B9590EFFA851}" type="slidenum">
              <a:rPr lang="en-US" smtClean="0"/>
              <a:t>1</a:t>
            </a:fld>
            <a:endParaRPr lang="en-US"/>
          </a:p>
        </p:txBody>
      </p:sp>
    </p:spTree>
    <p:extLst>
      <p:ext uri="{BB962C8B-B14F-4D97-AF65-F5344CB8AC3E}">
        <p14:creationId xmlns:p14="http://schemas.microsoft.com/office/powerpoint/2010/main" val="3432130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solidFill>
                  <a:srgbClr val="00B050"/>
                </a:solidFill>
              </a:rPr>
              <a:t>Adam Group of Companies            Brief</a:t>
            </a:r>
            <a:r>
              <a:rPr lang="en-US" dirty="0">
                <a:solidFill>
                  <a:srgbClr val="00B050"/>
                </a:solidFill>
              </a:rPr>
              <a:t> </a:t>
            </a:r>
            <a:r>
              <a:rPr lang="en-US" dirty="0" smtClean="0">
                <a:solidFill>
                  <a:srgbClr val="00B050"/>
                </a:solidFill>
              </a:rPr>
              <a:t>Profile</a:t>
            </a:r>
            <a:endParaRPr lang="en-US" dirty="0">
              <a:solidFill>
                <a:srgbClr val="00B050"/>
              </a:solidFill>
            </a:endParaRPr>
          </a:p>
        </p:txBody>
      </p:sp>
      <p:sp>
        <p:nvSpPr>
          <p:cNvPr id="3" name="Content Placeholder 2"/>
          <p:cNvSpPr>
            <a:spLocks noGrp="1"/>
          </p:cNvSpPr>
          <p:nvPr>
            <p:ph idx="1"/>
          </p:nvPr>
        </p:nvSpPr>
        <p:spPr/>
        <p:txBody>
          <a:bodyPr>
            <a:normAutofit fontScale="40000" lnSpcReduction="20000"/>
          </a:bodyPr>
          <a:lstStyle/>
          <a:p>
            <a:pPr algn="just"/>
            <a:r>
              <a:rPr lang="en-US" sz="3400" dirty="0"/>
              <a:t>The Adam Group of Companies was founded by the late Mr. Haji Adam, who began trading commodities in pre-partition India in 1897. Following the independence of Pakistan in 1947, Mr. Haji Adam relocated his business empire to Karachi, which was then the Federal Capital of Pakistan. The group expanded rapidly, establishing 300 branches all over Asia for the trading of commodities. Additionally, the group acquired tea estates in East Pakistan and formed Adam Tea Limited, introducing the Adam Tea brand</a:t>
            </a:r>
            <a:r>
              <a:rPr lang="en-US" sz="3400" dirty="0" smtClean="0"/>
              <a:t>.</a:t>
            </a:r>
          </a:p>
          <a:p>
            <a:pPr algn="just"/>
            <a:endParaRPr lang="en-US" sz="3400" dirty="0"/>
          </a:p>
          <a:p>
            <a:pPr algn="just"/>
            <a:r>
              <a:rPr lang="en-US" sz="3400" dirty="0"/>
              <a:t>The Adam Group also had previous investments in textile manufacturing, flour &amp; jute mills and construction, to name a few. </a:t>
            </a:r>
            <a:endParaRPr lang="en-US" sz="3400" dirty="0" smtClean="0"/>
          </a:p>
          <a:p>
            <a:pPr algn="just"/>
            <a:endParaRPr lang="en-US" sz="3400" dirty="0"/>
          </a:p>
          <a:p>
            <a:pPr algn="just"/>
            <a:r>
              <a:rPr lang="en-US" sz="3400" b="1" dirty="0"/>
              <a:t>Adam Sugar Mills Limited</a:t>
            </a:r>
            <a:r>
              <a:rPr lang="en-US" sz="3400" dirty="0"/>
              <a:t> was incorporated in Pakistan in 1965 under the name </a:t>
            </a:r>
            <a:r>
              <a:rPr lang="en-US" sz="3400" b="1" dirty="0" err="1"/>
              <a:t>Bahawalnagar</a:t>
            </a:r>
            <a:r>
              <a:rPr lang="en-US" sz="3400" b="1" dirty="0"/>
              <a:t> Sugar Mills Limited</a:t>
            </a:r>
            <a:r>
              <a:rPr lang="en-US" sz="3400" dirty="0"/>
              <a:t>. In 1985, the Company’s name was changed to </a:t>
            </a:r>
            <a:r>
              <a:rPr lang="en-US" sz="3400" b="1" dirty="0"/>
              <a:t>Adam Sugar Mills Limited</a:t>
            </a:r>
            <a:r>
              <a:rPr lang="en-US" sz="3400" dirty="0"/>
              <a:t>. The shares of the Company are listed on the Pakistan Stock Exchange (Guarantee) Limited</a:t>
            </a:r>
            <a:r>
              <a:rPr lang="en-US" sz="3400" dirty="0" smtClean="0"/>
              <a:t>.</a:t>
            </a:r>
          </a:p>
          <a:p>
            <a:pPr algn="just"/>
            <a:endParaRPr lang="en-US" sz="3400" dirty="0"/>
          </a:p>
          <a:p>
            <a:pPr algn="just"/>
            <a:r>
              <a:rPr lang="en-US" sz="3400" dirty="0"/>
              <a:t>The Adam Group further diversified its operations by establishing Adam Pakistan Limited, focused on the export of textile fabrics, and Adam Lubricants Limited, which specializes in oil blending</a:t>
            </a:r>
            <a:r>
              <a:rPr lang="en-US" sz="3400" dirty="0" smtClean="0"/>
              <a:t>.</a:t>
            </a:r>
          </a:p>
          <a:p>
            <a:pPr algn="just"/>
            <a:endParaRPr lang="en-US" sz="3400" dirty="0"/>
          </a:p>
          <a:p>
            <a:pPr algn="just"/>
            <a:r>
              <a:rPr lang="en-US" sz="3400" dirty="0"/>
              <a:t>Today, </a:t>
            </a:r>
            <a:r>
              <a:rPr lang="en-US" sz="3400" b="1" dirty="0"/>
              <a:t>Adam Sugar Mills Limited</a:t>
            </a:r>
            <a:r>
              <a:rPr lang="en-US" sz="3400" dirty="0"/>
              <a:t> stands as the flagship company of the group, strategically located in the prime sugarcane-growing region of </a:t>
            </a:r>
            <a:r>
              <a:rPr lang="en-US" sz="3400" dirty="0" err="1"/>
              <a:t>Chishtian</a:t>
            </a:r>
            <a:r>
              <a:rPr lang="en-US" sz="3400" dirty="0"/>
              <a:t>, in the </a:t>
            </a:r>
            <a:r>
              <a:rPr lang="en-US" sz="3400" dirty="0" err="1"/>
              <a:t>Bahawalnagar</a:t>
            </a:r>
            <a:r>
              <a:rPr lang="en-US" sz="3400" dirty="0"/>
              <a:t> district.</a:t>
            </a:r>
          </a:p>
          <a:p>
            <a:endParaRPr lang="en-US" dirty="0"/>
          </a:p>
        </p:txBody>
      </p:sp>
      <p:sp>
        <p:nvSpPr>
          <p:cNvPr id="4" name="Slide Number Placeholder 3"/>
          <p:cNvSpPr>
            <a:spLocks noGrp="1"/>
          </p:cNvSpPr>
          <p:nvPr>
            <p:ph type="sldNum" sz="quarter" idx="12"/>
          </p:nvPr>
        </p:nvSpPr>
        <p:spPr/>
        <p:txBody>
          <a:bodyPr/>
          <a:lstStyle/>
          <a:p>
            <a:fld id="{8282A157-3ED7-40E2-BE0F-B9590EFFA851}" type="slidenum">
              <a:rPr lang="en-US" smtClean="0"/>
              <a:t>2</a:t>
            </a:fld>
            <a:endParaRPr lang="en-US"/>
          </a:p>
        </p:txBody>
      </p:sp>
    </p:spTree>
    <p:extLst>
      <p:ext uri="{BB962C8B-B14F-4D97-AF65-F5344CB8AC3E}">
        <p14:creationId xmlns:p14="http://schemas.microsoft.com/office/powerpoint/2010/main" val="976782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B050"/>
                </a:solidFill>
              </a:rPr>
              <a:t>Adam </a:t>
            </a:r>
            <a:r>
              <a:rPr lang="en-US" b="1" dirty="0">
                <a:solidFill>
                  <a:srgbClr val="00B050"/>
                </a:solidFill>
              </a:rPr>
              <a:t>Sugar Mills </a:t>
            </a:r>
            <a:r>
              <a:rPr lang="en-US" b="1" dirty="0" smtClean="0">
                <a:solidFill>
                  <a:srgbClr val="00B050"/>
                </a:solidFill>
              </a:rPr>
              <a:t>Limited        Corporate Information </a:t>
            </a:r>
            <a:endParaRPr lang="en-US" dirty="0">
              <a:solidFill>
                <a:srgbClr val="00B05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66258503"/>
              </p:ext>
            </p:extLst>
          </p:nvPr>
        </p:nvGraphicFramePr>
        <p:xfrm>
          <a:off x="1619672" y="1700808"/>
          <a:ext cx="6506338" cy="4417695"/>
        </p:xfrm>
        <a:graphic>
          <a:graphicData uri="http://schemas.openxmlformats.org/drawingml/2006/table">
            <a:tbl>
              <a:tblPr firstRow="1" firstCol="1" bandRow="1">
                <a:tableStyleId>{5C22544A-7EE6-4342-B048-85BDC9FD1C3A}</a:tableStyleId>
              </a:tblPr>
              <a:tblGrid>
                <a:gridCol w="2988818"/>
                <a:gridCol w="3517520"/>
              </a:tblGrid>
              <a:tr h="381000">
                <a:tc>
                  <a:txBody>
                    <a:bodyPr/>
                    <a:lstStyle/>
                    <a:p>
                      <a:pPr algn="ctr">
                        <a:lnSpc>
                          <a:spcPct val="107000"/>
                        </a:lnSpc>
                        <a:spcAft>
                          <a:spcPts val="800"/>
                        </a:spcAft>
                      </a:pPr>
                      <a:r>
                        <a:rPr lang="en-US" sz="1400" dirty="0">
                          <a:effectLst/>
                        </a:rPr>
                        <a:t>  Corporate Structure</a:t>
                      </a:r>
                      <a:endParaRPr lang="en-US" sz="1400" dirty="0">
                        <a:effectLst/>
                        <a:latin typeface="Calibri"/>
                        <a:ea typeface="Calibri"/>
                        <a:cs typeface="Arial"/>
                      </a:endParaRPr>
                    </a:p>
                  </a:txBody>
                  <a:tcPr marL="0" marR="0" marT="0" marB="0" anchor="ctr"/>
                </a:tc>
                <a:tc>
                  <a:txBody>
                    <a:bodyPr/>
                    <a:lstStyle/>
                    <a:p>
                      <a:pPr>
                        <a:lnSpc>
                          <a:spcPct val="107000"/>
                        </a:lnSpc>
                        <a:spcAft>
                          <a:spcPts val="800"/>
                        </a:spcAft>
                      </a:pPr>
                      <a:r>
                        <a:rPr lang="en-US" sz="1400" dirty="0" smtClean="0">
                          <a:effectLst/>
                        </a:rPr>
                        <a:t>Public </a:t>
                      </a:r>
                      <a:r>
                        <a:rPr lang="en-US" sz="1400" dirty="0">
                          <a:effectLst/>
                        </a:rPr>
                        <a:t>Limited Company quoted on Pakistan Stock Exchange</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a:effectLst/>
                        </a:rPr>
                        <a:t>  Date of Incorporation</a:t>
                      </a:r>
                      <a:endParaRPr lang="en-US" sz="1400">
                        <a:effectLst/>
                        <a:latin typeface="Calibri"/>
                        <a:ea typeface="Calibri"/>
                        <a:cs typeface="Arial"/>
                      </a:endParaRPr>
                    </a:p>
                  </a:txBody>
                  <a:tcPr marL="0" marR="0" marT="0" marB="0" anchor="ctr"/>
                </a:tc>
                <a:tc>
                  <a:txBody>
                    <a:bodyPr/>
                    <a:lstStyle/>
                    <a:p>
                      <a:pPr>
                        <a:lnSpc>
                          <a:spcPct val="107000"/>
                        </a:lnSpc>
                        <a:spcAft>
                          <a:spcPts val="800"/>
                        </a:spcAft>
                      </a:pPr>
                      <a:r>
                        <a:rPr lang="en-US" sz="1400" dirty="0">
                          <a:effectLst/>
                        </a:rPr>
                        <a:t>  19 October, 1965</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dirty="0">
                          <a:effectLst/>
                        </a:rPr>
                        <a:t>  Date of Commencement of Business</a:t>
                      </a:r>
                      <a:endParaRPr lang="en-US" sz="1400" dirty="0">
                        <a:effectLst/>
                        <a:latin typeface="Calibri"/>
                        <a:ea typeface="Calibri"/>
                        <a:cs typeface="Arial"/>
                      </a:endParaRPr>
                    </a:p>
                  </a:txBody>
                  <a:tcPr marL="0" marR="0" marT="0" marB="0" anchor="ctr"/>
                </a:tc>
                <a:tc>
                  <a:txBody>
                    <a:bodyPr/>
                    <a:lstStyle/>
                    <a:p>
                      <a:pPr>
                        <a:lnSpc>
                          <a:spcPct val="107000"/>
                        </a:lnSpc>
                        <a:spcAft>
                          <a:spcPts val="800"/>
                        </a:spcAft>
                      </a:pPr>
                      <a:r>
                        <a:rPr lang="en-US" sz="1400" dirty="0">
                          <a:effectLst/>
                        </a:rPr>
                        <a:t>  24 November, 1965</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a:effectLst/>
                        </a:rPr>
                        <a:t>  Date Of Commercial Production</a:t>
                      </a:r>
                      <a:endParaRPr lang="en-US" sz="1400">
                        <a:effectLst/>
                        <a:latin typeface="Calibri"/>
                        <a:ea typeface="Calibri"/>
                        <a:cs typeface="Arial"/>
                      </a:endParaRPr>
                    </a:p>
                  </a:txBody>
                  <a:tcPr marL="0" marR="0" marT="0" marB="0" anchor="ctr"/>
                </a:tc>
                <a:tc>
                  <a:txBody>
                    <a:bodyPr/>
                    <a:lstStyle/>
                    <a:p>
                      <a:pPr>
                        <a:lnSpc>
                          <a:spcPct val="107000"/>
                        </a:lnSpc>
                        <a:spcAft>
                          <a:spcPts val="800"/>
                        </a:spcAft>
                      </a:pPr>
                      <a:r>
                        <a:rPr lang="en-US" sz="1400" dirty="0">
                          <a:effectLst/>
                        </a:rPr>
                        <a:t>  15 October, 1966</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a:effectLst/>
                        </a:rPr>
                        <a:t>  Brief Description of Business  Activities</a:t>
                      </a:r>
                      <a:endParaRPr lang="en-US" sz="1400">
                        <a:effectLst/>
                        <a:latin typeface="Calibri"/>
                        <a:ea typeface="Calibri"/>
                        <a:cs typeface="Arial"/>
                      </a:endParaRPr>
                    </a:p>
                  </a:txBody>
                  <a:tcPr marL="0" marR="0" marT="0" marB="0" anchor="ctr"/>
                </a:tc>
                <a:tc>
                  <a:txBody>
                    <a:bodyPr/>
                    <a:lstStyle/>
                    <a:p>
                      <a:pPr>
                        <a:lnSpc>
                          <a:spcPct val="107000"/>
                        </a:lnSpc>
                        <a:spcAft>
                          <a:spcPts val="800"/>
                        </a:spcAft>
                      </a:pPr>
                      <a:r>
                        <a:rPr lang="en-US" sz="1400" dirty="0">
                          <a:effectLst/>
                        </a:rPr>
                        <a:t>  Production and Sale of Sugar</a:t>
                      </a:r>
                      <a:endParaRPr lang="en-US" sz="1400" dirty="0">
                        <a:effectLst/>
                        <a:latin typeface="Calibri"/>
                        <a:ea typeface="Calibri"/>
                        <a:cs typeface="Arial"/>
                      </a:endParaRPr>
                    </a:p>
                  </a:txBody>
                  <a:tcPr marL="0" marR="0" marT="0" marB="0" anchor="ctr"/>
                </a:tc>
              </a:tr>
              <a:tr h="381000">
                <a:tc>
                  <a:txBody>
                    <a:bodyPr/>
                    <a:lstStyle/>
                    <a:p>
                      <a:pPr lvl="0" algn="l">
                        <a:lnSpc>
                          <a:spcPct val="107000"/>
                        </a:lnSpc>
                        <a:spcAft>
                          <a:spcPts val="800"/>
                        </a:spcAft>
                      </a:pPr>
                      <a:r>
                        <a:rPr lang="en-US" sz="1400" dirty="0" smtClean="0">
                          <a:effectLst/>
                          <a:latin typeface="Calibri"/>
                          <a:ea typeface="Calibri"/>
                          <a:cs typeface="Arial"/>
                        </a:rPr>
                        <a:t>  Mills </a:t>
                      </a:r>
                    </a:p>
                  </a:txBody>
                  <a:tcPr marL="0" marR="0" marT="0" marB="0" anchor="ctr"/>
                </a:tc>
                <a:tc>
                  <a:txBody>
                    <a:bodyPr/>
                    <a:lstStyle/>
                    <a:p>
                      <a:pPr marL="0" algn="l" defTabSz="914400" rtl="0" eaLnBrk="1" latinLnBrk="0" hangingPunct="1">
                        <a:lnSpc>
                          <a:spcPct val="107000"/>
                        </a:lnSpc>
                        <a:spcAft>
                          <a:spcPts val="800"/>
                        </a:spcAft>
                      </a:pPr>
                      <a:r>
                        <a:rPr lang="en-US" sz="1400" kern="1200" dirty="0" smtClean="0">
                          <a:solidFill>
                            <a:schemeClr val="dk1"/>
                          </a:solidFill>
                          <a:effectLst/>
                          <a:latin typeface="+mn-lt"/>
                          <a:ea typeface="+mn-ea"/>
                          <a:cs typeface="+mn-cs"/>
                        </a:rPr>
                        <a:t>  </a:t>
                      </a:r>
                      <a:r>
                        <a:rPr lang="en-US" sz="1400" kern="1200" dirty="0" err="1" smtClean="0">
                          <a:solidFill>
                            <a:schemeClr val="dk1"/>
                          </a:solidFill>
                          <a:effectLst/>
                          <a:latin typeface="+mn-lt"/>
                          <a:ea typeface="+mn-ea"/>
                          <a:cs typeface="+mn-cs"/>
                        </a:rPr>
                        <a:t>Chishtian</a:t>
                      </a:r>
                      <a:r>
                        <a:rPr lang="en-US" sz="1400" kern="1200" dirty="0" smtClean="0">
                          <a:solidFill>
                            <a:schemeClr val="dk1"/>
                          </a:solidFill>
                          <a:effectLst/>
                          <a:latin typeface="+mn-lt"/>
                          <a:ea typeface="+mn-ea"/>
                          <a:cs typeface="+mn-cs"/>
                        </a:rPr>
                        <a:t>, District </a:t>
                      </a:r>
                      <a:r>
                        <a:rPr lang="en-US" sz="1400" kern="1200" dirty="0" err="1" smtClean="0">
                          <a:solidFill>
                            <a:schemeClr val="dk1"/>
                          </a:solidFill>
                          <a:effectLst/>
                          <a:latin typeface="+mn-lt"/>
                          <a:ea typeface="+mn-ea"/>
                          <a:cs typeface="+mn-cs"/>
                        </a:rPr>
                        <a:t>Bahawalnagar</a:t>
                      </a:r>
                      <a:r>
                        <a:rPr lang="en-US" sz="1400" kern="1200" dirty="0" smtClean="0">
                          <a:solidFill>
                            <a:schemeClr val="dk1"/>
                          </a:solidFill>
                          <a:effectLst/>
                          <a:latin typeface="+mn-lt"/>
                          <a:ea typeface="+mn-ea"/>
                          <a:cs typeface="+mn-cs"/>
                        </a:rPr>
                        <a:t>, Punjab</a:t>
                      </a:r>
                      <a:endParaRPr lang="en-US" sz="1400" kern="1200" dirty="0">
                        <a:solidFill>
                          <a:schemeClr val="dk1"/>
                        </a:solidFill>
                        <a:effectLst/>
                        <a:latin typeface="+mn-lt"/>
                        <a:ea typeface="+mn-ea"/>
                        <a:cs typeface="+mn-cs"/>
                      </a:endParaRPr>
                    </a:p>
                  </a:txBody>
                  <a:tcPr marL="0" marR="0" marT="0" marB="0" anchor="ctr"/>
                </a:tc>
              </a:tr>
              <a:tr h="381000">
                <a:tc>
                  <a:txBody>
                    <a:bodyPr/>
                    <a:lstStyle/>
                    <a:p>
                      <a:pPr algn="l">
                        <a:lnSpc>
                          <a:spcPct val="107000"/>
                        </a:lnSpc>
                        <a:spcAft>
                          <a:spcPts val="800"/>
                        </a:spcAft>
                      </a:pPr>
                      <a:r>
                        <a:rPr lang="en-US" sz="1400" dirty="0" smtClean="0">
                          <a:effectLst/>
                          <a:latin typeface="Calibri"/>
                          <a:ea typeface="Calibri"/>
                          <a:cs typeface="Arial"/>
                        </a:rPr>
                        <a:t>  Registered Office    </a:t>
                      </a:r>
                      <a:endParaRPr lang="en-US" sz="1400" dirty="0">
                        <a:effectLst/>
                        <a:latin typeface="Calibri"/>
                        <a:ea typeface="Calibri"/>
                        <a:cs typeface="Arial"/>
                      </a:endParaRPr>
                    </a:p>
                  </a:txBody>
                  <a:tcPr marL="0" marR="0" marT="0" marB="0" anchor="ctr"/>
                </a:tc>
                <a:tc>
                  <a:txBody>
                    <a:bodyPr/>
                    <a:lstStyle/>
                    <a:p>
                      <a:pPr>
                        <a:lnSpc>
                          <a:spcPct val="107000"/>
                        </a:lnSpc>
                        <a:spcAft>
                          <a:spcPts val="800"/>
                        </a:spcAft>
                      </a:pPr>
                      <a:r>
                        <a:rPr lang="en-US" sz="1400" dirty="0" smtClean="0">
                          <a:effectLst/>
                          <a:latin typeface="Calibri"/>
                          <a:ea typeface="Calibri"/>
                          <a:cs typeface="Arial"/>
                        </a:rPr>
                        <a:t>Haji Adam Chambers,</a:t>
                      </a:r>
                      <a:r>
                        <a:rPr lang="en-US" sz="1400" baseline="0" dirty="0" smtClean="0">
                          <a:effectLst/>
                          <a:latin typeface="Calibri"/>
                          <a:ea typeface="Calibri"/>
                          <a:cs typeface="Arial"/>
                        </a:rPr>
                        <a:t> I.I </a:t>
                      </a:r>
                      <a:r>
                        <a:rPr lang="en-US" sz="1400" baseline="0" dirty="0" err="1" smtClean="0">
                          <a:effectLst/>
                          <a:latin typeface="Calibri"/>
                          <a:ea typeface="Calibri"/>
                          <a:cs typeface="Arial"/>
                        </a:rPr>
                        <a:t>Chundrigar</a:t>
                      </a:r>
                      <a:r>
                        <a:rPr lang="en-US" sz="1400" baseline="0" dirty="0" smtClean="0">
                          <a:effectLst/>
                          <a:latin typeface="Calibri"/>
                          <a:ea typeface="Calibri"/>
                          <a:cs typeface="Arial"/>
                        </a:rPr>
                        <a:t> Road, Karachi</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dirty="0">
                          <a:effectLst/>
                        </a:rPr>
                        <a:t>  National Tax Number</a:t>
                      </a:r>
                      <a:endParaRPr lang="en-US" sz="1400" dirty="0">
                        <a:effectLst/>
                        <a:latin typeface="Calibri"/>
                        <a:ea typeface="Calibri"/>
                        <a:cs typeface="Arial"/>
                      </a:endParaRPr>
                    </a:p>
                  </a:txBody>
                  <a:tcPr marL="0" marR="0" marT="0" marB="0" anchor="ctr"/>
                </a:tc>
                <a:tc>
                  <a:txBody>
                    <a:bodyPr/>
                    <a:lstStyle/>
                    <a:p>
                      <a:pPr>
                        <a:lnSpc>
                          <a:spcPct val="107000"/>
                        </a:lnSpc>
                        <a:spcAft>
                          <a:spcPts val="800"/>
                        </a:spcAft>
                      </a:pPr>
                      <a:r>
                        <a:rPr lang="en-US" sz="1400" dirty="0">
                          <a:effectLst/>
                        </a:rPr>
                        <a:t>  0709384-5</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a:effectLst/>
                        </a:rPr>
                        <a:t>  Company Registration Number</a:t>
                      </a:r>
                      <a:endParaRPr lang="en-US" sz="1400">
                        <a:effectLst/>
                        <a:latin typeface="Calibri"/>
                        <a:ea typeface="Calibri"/>
                        <a:cs typeface="Arial"/>
                      </a:endParaRPr>
                    </a:p>
                  </a:txBody>
                  <a:tcPr marL="0" marR="0" marT="0" marB="0" anchor="ctr"/>
                </a:tc>
                <a:tc>
                  <a:txBody>
                    <a:bodyPr/>
                    <a:lstStyle/>
                    <a:p>
                      <a:pPr>
                        <a:lnSpc>
                          <a:spcPct val="107000"/>
                        </a:lnSpc>
                        <a:spcAft>
                          <a:spcPts val="800"/>
                        </a:spcAft>
                      </a:pPr>
                      <a:r>
                        <a:rPr lang="en-US" sz="1400" dirty="0">
                          <a:effectLst/>
                        </a:rPr>
                        <a:t>  0002165</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a:effectLst/>
                        </a:rPr>
                        <a:t> Company Symbol at Stock Exchanges</a:t>
                      </a:r>
                      <a:endParaRPr lang="en-US" sz="1400">
                        <a:effectLst/>
                        <a:latin typeface="Calibri"/>
                        <a:ea typeface="Calibri"/>
                        <a:cs typeface="Arial"/>
                      </a:endParaRPr>
                    </a:p>
                  </a:txBody>
                  <a:tcPr marL="0" marR="0" marT="0" marB="0" anchor="ctr"/>
                </a:tc>
                <a:tc>
                  <a:txBody>
                    <a:bodyPr/>
                    <a:lstStyle/>
                    <a:p>
                      <a:pPr>
                        <a:lnSpc>
                          <a:spcPct val="107000"/>
                        </a:lnSpc>
                        <a:spcAft>
                          <a:spcPts val="800"/>
                        </a:spcAft>
                      </a:pPr>
                      <a:r>
                        <a:rPr lang="en-US" sz="1400" dirty="0">
                          <a:effectLst/>
                        </a:rPr>
                        <a:t>  ADAMS</a:t>
                      </a:r>
                      <a:endParaRPr lang="en-US" sz="1400" dirty="0">
                        <a:effectLst/>
                        <a:latin typeface="Calibri"/>
                        <a:ea typeface="Calibri"/>
                        <a:cs typeface="Arial"/>
                      </a:endParaRPr>
                    </a:p>
                  </a:txBody>
                  <a:tcPr marL="0" marR="0" marT="0" marB="0" anchor="ctr"/>
                </a:tc>
              </a:tr>
              <a:tr h="381000">
                <a:tc>
                  <a:txBody>
                    <a:bodyPr/>
                    <a:lstStyle/>
                    <a:p>
                      <a:pPr>
                        <a:lnSpc>
                          <a:spcPct val="107000"/>
                        </a:lnSpc>
                        <a:spcAft>
                          <a:spcPts val="800"/>
                        </a:spcAft>
                      </a:pPr>
                      <a:r>
                        <a:rPr lang="en-US" sz="1400">
                          <a:effectLst/>
                        </a:rPr>
                        <a:t> Credit Rating</a:t>
                      </a:r>
                      <a:endParaRPr lang="en-US" sz="1400">
                        <a:effectLst/>
                        <a:latin typeface="Calibri"/>
                        <a:ea typeface="Calibri"/>
                        <a:cs typeface="Arial"/>
                      </a:endParaRPr>
                    </a:p>
                  </a:txBody>
                  <a:tcPr marL="0" marR="0" marT="0" marB="0" anchor="ctr"/>
                </a:tc>
                <a:tc>
                  <a:txBody>
                    <a:bodyPr/>
                    <a:lstStyle/>
                    <a:p>
                      <a:pPr>
                        <a:lnSpc>
                          <a:spcPct val="107000"/>
                        </a:lnSpc>
                        <a:spcAft>
                          <a:spcPts val="0"/>
                        </a:spcAft>
                      </a:pPr>
                      <a:r>
                        <a:rPr lang="en-US" sz="1400" dirty="0">
                          <a:effectLst/>
                        </a:rPr>
                        <a:t>  Long Term     A -</a:t>
                      </a:r>
                    </a:p>
                    <a:p>
                      <a:pPr>
                        <a:lnSpc>
                          <a:spcPct val="107000"/>
                        </a:lnSpc>
                        <a:spcAft>
                          <a:spcPts val="0"/>
                        </a:spcAft>
                      </a:pPr>
                      <a:r>
                        <a:rPr lang="en-US" sz="1400" dirty="0">
                          <a:effectLst/>
                        </a:rPr>
                        <a:t>  Short Term    A -2</a:t>
                      </a:r>
                      <a:endParaRPr lang="en-US" sz="1400" dirty="0">
                        <a:effectLst/>
                        <a:latin typeface="Calibri"/>
                        <a:ea typeface="Calibri"/>
                        <a:cs typeface="Arial"/>
                      </a:endParaRPr>
                    </a:p>
                  </a:txBody>
                  <a:tcPr marL="0" marR="0" marT="0" marB="0" anchor="ctr"/>
                </a:tc>
              </a:tr>
            </a:tbl>
          </a:graphicData>
        </a:graphic>
      </p:graphicFrame>
      <p:sp>
        <p:nvSpPr>
          <p:cNvPr id="3" name="Slide Number Placeholder 2"/>
          <p:cNvSpPr>
            <a:spLocks noGrp="1"/>
          </p:cNvSpPr>
          <p:nvPr>
            <p:ph type="sldNum" sz="quarter" idx="12"/>
          </p:nvPr>
        </p:nvSpPr>
        <p:spPr/>
        <p:txBody>
          <a:bodyPr/>
          <a:lstStyle/>
          <a:p>
            <a:fld id="{8282A157-3ED7-40E2-BE0F-B9590EFFA851}" type="slidenum">
              <a:rPr lang="en-US" smtClean="0"/>
              <a:t>3</a:t>
            </a:fld>
            <a:endParaRPr lang="en-US"/>
          </a:p>
        </p:txBody>
      </p:sp>
    </p:spTree>
    <p:extLst>
      <p:ext uri="{BB962C8B-B14F-4D97-AF65-F5344CB8AC3E}">
        <p14:creationId xmlns:p14="http://schemas.microsoft.com/office/powerpoint/2010/main" val="3571355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50"/>
                </a:solidFill>
              </a:rPr>
              <a:t>Adam Sugar Mills Limited        </a:t>
            </a:r>
            <a:r>
              <a:rPr lang="en-US" b="1" dirty="0" smtClean="0">
                <a:solidFill>
                  <a:srgbClr val="00B050"/>
                </a:solidFill>
              </a:rPr>
              <a:t>Operational &amp; Financial Brief</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187789474"/>
              </p:ext>
            </p:extLst>
          </p:nvPr>
        </p:nvGraphicFramePr>
        <p:xfrm>
          <a:off x="1835696" y="1556792"/>
          <a:ext cx="5688632" cy="4766134"/>
        </p:xfrm>
        <a:graphic>
          <a:graphicData uri="http://schemas.openxmlformats.org/drawingml/2006/table">
            <a:tbl>
              <a:tblPr>
                <a:tableStyleId>{5C22544A-7EE6-4342-B048-85BDC9FD1C3A}</a:tableStyleId>
              </a:tblPr>
              <a:tblGrid>
                <a:gridCol w="3418439"/>
                <a:gridCol w="1262081"/>
                <a:gridCol w="1008112"/>
              </a:tblGrid>
              <a:tr h="436952">
                <a:tc>
                  <a:txBody>
                    <a:bodyPr/>
                    <a:lstStyle/>
                    <a:p>
                      <a:pPr algn="ctr" fontAlgn="b"/>
                      <a:r>
                        <a:rPr lang="en-US" sz="1200" b="1" i="0" u="none" strike="noStrike" dirty="0">
                          <a:solidFill>
                            <a:srgbClr val="000000"/>
                          </a:solidFill>
                          <a:effectLst/>
                          <a:latin typeface="Calibri"/>
                        </a:rPr>
                        <a:t>Particulars</a:t>
                      </a:r>
                    </a:p>
                  </a:txBody>
                  <a:tcPr marL="7620" marR="7620" marT="7620" marB="0" anchor="b"/>
                </a:tc>
                <a:tc>
                  <a:txBody>
                    <a:bodyPr/>
                    <a:lstStyle/>
                    <a:p>
                      <a:pPr algn="ctr" fontAlgn="b"/>
                      <a:r>
                        <a:rPr lang="en-US" sz="1200" b="1" i="0" u="none" strike="noStrike">
                          <a:solidFill>
                            <a:srgbClr val="000000"/>
                          </a:solidFill>
                          <a:effectLst/>
                          <a:latin typeface="Calibri"/>
                        </a:rPr>
                        <a:t>FY-2025</a:t>
                      </a:r>
                    </a:p>
                  </a:txBody>
                  <a:tcPr marL="7620" marR="7620" marT="7620" marB="0" anchor="b"/>
                </a:tc>
                <a:tc>
                  <a:txBody>
                    <a:bodyPr/>
                    <a:lstStyle/>
                    <a:p>
                      <a:pPr algn="ctr" fontAlgn="b"/>
                      <a:r>
                        <a:rPr lang="en-US" sz="1200" b="1" i="0" u="none" strike="noStrike">
                          <a:solidFill>
                            <a:srgbClr val="000000"/>
                          </a:solidFill>
                          <a:effectLst/>
                          <a:latin typeface="Calibri"/>
                        </a:rPr>
                        <a:t>FY-2024</a:t>
                      </a:r>
                    </a:p>
                  </a:txBody>
                  <a:tcPr marL="7620" marR="7620" marT="7620" marB="0" anchor="b"/>
                </a:tc>
              </a:tr>
              <a:tr h="196781">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r>
              <a:tr h="196781">
                <a:tc>
                  <a:txBody>
                    <a:bodyPr/>
                    <a:lstStyle/>
                    <a:p>
                      <a:pPr algn="l" fontAlgn="b"/>
                      <a:r>
                        <a:rPr lang="en-US" sz="1200" b="0" i="0" u="none" strike="noStrike">
                          <a:solidFill>
                            <a:srgbClr val="000000"/>
                          </a:solidFill>
                          <a:effectLst/>
                          <a:latin typeface="Calibri"/>
                        </a:rPr>
                        <a:t>Cane Crushed - Metric Ton</a:t>
                      </a:r>
                    </a:p>
                  </a:txBody>
                  <a:tcPr marL="7620" marR="7620" marT="7620" marB="0" anchor="b"/>
                </a:tc>
                <a:tc>
                  <a:txBody>
                    <a:bodyPr/>
                    <a:lstStyle/>
                    <a:p>
                      <a:pPr algn="r" fontAlgn="b"/>
                      <a:r>
                        <a:rPr lang="en-US" sz="1200" b="0" i="0" u="none" strike="noStrike" dirty="0">
                          <a:solidFill>
                            <a:srgbClr val="000000"/>
                          </a:solidFill>
                          <a:effectLst/>
                          <a:latin typeface="Calibri"/>
                        </a:rPr>
                        <a:t>              651,341 </a:t>
                      </a:r>
                    </a:p>
                  </a:txBody>
                  <a:tcPr marL="7620" marR="7620" marT="7620" marB="0" anchor="b"/>
                </a:tc>
                <a:tc>
                  <a:txBody>
                    <a:bodyPr/>
                    <a:lstStyle/>
                    <a:p>
                      <a:pPr algn="r" fontAlgn="b"/>
                      <a:r>
                        <a:rPr lang="en-US" sz="1200" b="0" i="0" u="none" strike="noStrike">
                          <a:solidFill>
                            <a:srgbClr val="000000"/>
                          </a:solidFill>
                          <a:effectLst/>
                          <a:latin typeface="Calibri"/>
                        </a:rPr>
                        <a:t>            684,186 </a:t>
                      </a:r>
                    </a:p>
                  </a:txBody>
                  <a:tcPr marL="7620" marR="7620" marT="7620" marB="0" anchor="b"/>
                </a:tc>
              </a:tr>
              <a:tr h="196781">
                <a:tc>
                  <a:txBody>
                    <a:bodyPr/>
                    <a:lstStyle/>
                    <a:p>
                      <a:pPr algn="l" fontAlgn="b"/>
                      <a:r>
                        <a:rPr lang="en-US" sz="1200" b="0" i="0" u="none" strike="noStrike">
                          <a:solidFill>
                            <a:srgbClr val="000000"/>
                          </a:solidFill>
                          <a:effectLst/>
                          <a:latin typeface="Calibri"/>
                        </a:rPr>
                        <a:t>Recovery - %</a:t>
                      </a:r>
                    </a:p>
                  </a:txBody>
                  <a:tcPr marL="7620" marR="7620" marT="7620" marB="0" anchor="b"/>
                </a:tc>
                <a:tc>
                  <a:txBody>
                    <a:bodyPr/>
                    <a:lstStyle/>
                    <a:p>
                      <a:pPr algn="r" fontAlgn="b"/>
                      <a:r>
                        <a:rPr lang="en-US" sz="1200" b="0" i="0" u="none" strike="noStrike" dirty="0">
                          <a:solidFill>
                            <a:srgbClr val="000000"/>
                          </a:solidFill>
                          <a:effectLst/>
                          <a:latin typeface="Calibri"/>
                        </a:rPr>
                        <a:t>8.81%</a:t>
                      </a:r>
                    </a:p>
                  </a:txBody>
                  <a:tcPr marL="7620" marR="7620" marT="7620" marB="0" anchor="b"/>
                </a:tc>
                <a:tc>
                  <a:txBody>
                    <a:bodyPr/>
                    <a:lstStyle/>
                    <a:p>
                      <a:pPr algn="r" fontAlgn="b"/>
                      <a:r>
                        <a:rPr lang="en-US" sz="1200" b="0" i="0" u="none" strike="noStrike" dirty="0">
                          <a:solidFill>
                            <a:srgbClr val="000000"/>
                          </a:solidFill>
                          <a:effectLst/>
                          <a:latin typeface="Calibri"/>
                        </a:rPr>
                        <a:t>10.13%</a:t>
                      </a:r>
                    </a:p>
                  </a:txBody>
                  <a:tcPr marL="7620" marR="7620" marT="7620" marB="0" anchor="b"/>
                </a:tc>
              </a:tr>
              <a:tr h="196781">
                <a:tc>
                  <a:txBody>
                    <a:bodyPr/>
                    <a:lstStyle/>
                    <a:p>
                      <a:pPr algn="l" fontAlgn="b"/>
                      <a:r>
                        <a:rPr lang="en-US" sz="1200" b="0" i="0" u="none" strike="noStrike">
                          <a:solidFill>
                            <a:srgbClr val="000000"/>
                          </a:solidFill>
                          <a:effectLst/>
                          <a:latin typeface="Calibri"/>
                        </a:rPr>
                        <a:t>Sugar Produced - Metric Tons</a:t>
                      </a:r>
                    </a:p>
                  </a:txBody>
                  <a:tcPr marL="7620" marR="7620" marT="7620" marB="0" anchor="b"/>
                </a:tc>
                <a:tc>
                  <a:txBody>
                    <a:bodyPr/>
                    <a:lstStyle/>
                    <a:p>
                      <a:pPr algn="r" fontAlgn="b"/>
                      <a:r>
                        <a:rPr lang="en-US" sz="1200" b="0" i="0" u="none" strike="noStrike">
                          <a:solidFill>
                            <a:srgbClr val="000000"/>
                          </a:solidFill>
                          <a:effectLst/>
                          <a:latin typeface="Calibri"/>
                        </a:rPr>
                        <a:t>                57,442 </a:t>
                      </a:r>
                    </a:p>
                  </a:txBody>
                  <a:tcPr marL="7620" marR="7620" marT="7620" marB="0" anchor="b"/>
                </a:tc>
                <a:tc>
                  <a:txBody>
                    <a:bodyPr/>
                    <a:lstStyle/>
                    <a:p>
                      <a:pPr algn="r" fontAlgn="b"/>
                      <a:r>
                        <a:rPr lang="en-US" sz="1200" b="0" i="0" u="none" strike="noStrike" dirty="0">
                          <a:solidFill>
                            <a:srgbClr val="000000"/>
                          </a:solidFill>
                          <a:effectLst/>
                          <a:latin typeface="Calibri"/>
                        </a:rPr>
                        <a:t>              69,369 </a:t>
                      </a:r>
                    </a:p>
                  </a:txBody>
                  <a:tcPr marL="7620" marR="7620" marT="7620" marB="0" anchor="b"/>
                </a:tc>
              </a:tr>
              <a:tr h="196781">
                <a:tc>
                  <a:txBody>
                    <a:bodyPr/>
                    <a:lstStyle/>
                    <a:p>
                      <a:pPr algn="l" fontAlgn="b"/>
                      <a:r>
                        <a:rPr lang="en-US" sz="1200" b="0" i="0" u="none" strike="noStrike" dirty="0">
                          <a:solidFill>
                            <a:srgbClr val="000000"/>
                          </a:solidFill>
                          <a:effectLst/>
                          <a:latin typeface="Calibri"/>
                        </a:rPr>
                        <a:t>Season Duration - Days</a:t>
                      </a:r>
                    </a:p>
                  </a:txBody>
                  <a:tcPr marL="7620" marR="7620" marT="7620" marB="0" anchor="b"/>
                </a:tc>
                <a:tc>
                  <a:txBody>
                    <a:bodyPr/>
                    <a:lstStyle/>
                    <a:p>
                      <a:pPr algn="r" fontAlgn="b"/>
                      <a:r>
                        <a:rPr lang="en-US" sz="1200" b="0" i="0" u="none" strike="noStrike">
                          <a:solidFill>
                            <a:srgbClr val="000000"/>
                          </a:solidFill>
                          <a:effectLst/>
                          <a:latin typeface="Calibri"/>
                        </a:rPr>
                        <a:t>                     115 </a:t>
                      </a:r>
                    </a:p>
                  </a:txBody>
                  <a:tcPr marL="7620" marR="7620" marT="7620" marB="0" anchor="b"/>
                </a:tc>
                <a:tc>
                  <a:txBody>
                    <a:bodyPr/>
                    <a:lstStyle/>
                    <a:p>
                      <a:pPr algn="r" fontAlgn="b"/>
                      <a:r>
                        <a:rPr lang="en-US" sz="1200" b="0" i="0" u="none" strike="noStrike" dirty="0">
                          <a:solidFill>
                            <a:srgbClr val="000000"/>
                          </a:solidFill>
                          <a:effectLst/>
                          <a:latin typeface="Calibri"/>
                        </a:rPr>
                        <a:t>                   104 </a:t>
                      </a:r>
                    </a:p>
                  </a:txBody>
                  <a:tcPr marL="7620" marR="7620" marT="7620" marB="0" anchor="b"/>
                </a:tc>
              </a:tr>
              <a:tr h="196781">
                <a:tc>
                  <a:txBody>
                    <a:bodyPr/>
                    <a:lstStyle/>
                    <a:p>
                      <a:pPr algn="l" fontAlgn="b"/>
                      <a:r>
                        <a:rPr lang="en-US" sz="1200" b="0" i="0" u="none" strike="noStrike">
                          <a:solidFill>
                            <a:srgbClr val="000000"/>
                          </a:solidFill>
                          <a:effectLst/>
                          <a:latin typeface="Calibri"/>
                        </a:rPr>
                        <a:t>Minimum Support Price of Sugar Cane - PKR / 40 Kg.</a:t>
                      </a:r>
                    </a:p>
                  </a:txBody>
                  <a:tcPr marL="7620" marR="7620" marT="7620" marB="0" anchor="b"/>
                </a:tc>
                <a:tc>
                  <a:txBody>
                    <a:bodyPr/>
                    <a:lstStyle/>
                    <a:p>
                      <a:pPr algn="ctr" fontAlgn="b"/>
                      <a:r>
                        <a:rPr lang="en-US" sz="1200" b="0" i="0" u="none" strike="noStrike" dirty="0">
                          <a:solidFill>
                            <a:srgbClr val="000000"/>
                          </a:solidFill>
                          <a:effectLst/>
                          <a:latin typeface="Calibri"/>
                        </a:rPr>
                        <a:t>                       -   </a:t>
                      </a:r>
                    </a:p>
                  </a:txBody>
                  <a:tcPr marL="7620" marR="7620" marT="7620" marB="0" anchor="b"/>
                </a:tc>
                <a:tc>
                  <a:txBody>
                    <a:bodyPr/>
                    <a:lstStyle/>
                    <a:p>
                      <a:pPr algn="r" fontAlgn="b"/>
                      <a:r>
                        <a:rPr lang="en-US" sz="1200" b="0" i="0" u="none" strike="noStrike" dirty="0">
                          <a:solidFill>
                            <a:srgbClr val="000000"/>
                          </a:solidFill>
                          <a:effectLst/>
                          <a:latin typeface="Calibri"/>
                        </a:rPr>
                        <a:t>              400.00 </a:t>
                      </a:r>
                    </a:p>
                  </a:txBody>
                  <a:tcPr marL="7620" marR="7620" marT="7620" marB="0" anchor="b"/>
                </a:tc>
              </a:tr>
              <a:tr h="196781">
                <a:tc>
                  <a:txBody>
                    <a:bodyPr/>
                    <a:lstStyle/>
                    <a:p>
                      <a:pPr algn="l" fontAlgn="b"/>
                      <a:r>
                        <a:rPr lang="en-US" sz="1200" b="1" i="0" u="none" strike="noStrike">
                          <a:solidFill>
                            <a:srgbClr val="000000"/>
                          </a:solidFill>
                          <a:effectLst/>
                          <a:latin typeface="Calibri"/>
                        </a:rPr>
                        <a:t>Sugar Cane Cost per 40 Kg. </a:t>
                      </a:r>
                    </a:p>
                  </a:txBody>
                  <a:tcPr marL="7620" marR="7620" marT="7620" marB="0" anchor="b"/>
                </a:tc>
                <a:tc>
                  <a:txBody>
                    <a:bodyPr/>
                    <a:lstStyle/>
                    <a:p>
                      <a:pPr algn="r" fontAlgn="b"/>
                      <a:r>
                        <a:rPr lang="en-US" sz="1200" b="1" i="0" u="none" strike="noStrike">
                          <a:solidFill>
                            <a:srgbClr val="000000"/>
                          </a:solidFill>
                          <a:effectLst/>
                          <a:latin typeface="Calibri"/>
                        </a:rPr>
                        <a:t>                418.50 </a:t>
                      </a:r>
                    </a:p>
                  </a:txBody>
                  <a:tcPr marL="7620" marR="7620" marT="7620" marB="0" anchor="b"/>
                </a:tc>
                <a:tc>
                  <a:txBody>
                    <a:bodyPr/>
                    <a:lstStyle/>
                    <a:p>
                      <a:pPr algn="r" fontAlgn="b"/>
                      <a:r>
                        <a:rPr lang="en-US" sz="1200" b="1" i="0" u="none" strike="noStrike" dirty="0">
                          <a:solidFill>
                            <a:srgbClr val="000000"/>
                          </a:solidFill>
                          <a:effectLst/>
                          <a:latin typeface="Calibri"/>
                        </a:rPr>
                        <a:t>              450.37 </a:t>
                      </a:r>
                    </a:p>
                  </a:txBody>
                  <a:tcPr marL="7620" marR="7620" marT="7620" marB="0" anchor="b"/>
                </a:tc>
              </a:tr>
              <a:tr h="196781">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r>
              <a:tr h="196781">
                <a:tc>
                  <a:txBody>
                    <a:bodyPr/>
                    <a:lstStyle/>
                    <a:p>
                      <a:pPr algn="l" fontAlgn="b"/>
                      <a:r>
                        <a:rPr lang="en-US" sz="1200" b="0" i="0" u="none" strike="noStrike">
                          <a:solidFill>
                            <a:srgbClr val="000000"/>
                          </a:solidFill>
                          <a:effectLst/>
                          <a:latin typeface="Calibri"/>
                        </a:rPr>
                        <a:t>Sales (PKR)</a:t>
                      </a:r>
                    </a:p>
                  </a:txBody>
                  <a:tcPr marL="7620" marR="7620" marT="7620" marB="0" anchor="b"/>
                </a:tc>
                <a:tc>
                  <a:txBody>
                    <a:bodyPr/>
                    <a:lstStyle/>
                    <a:p>
                      <a:pPr algn="r" fontAlgn="b"/>
                      <a:r>
                        <a:rPr lang="en-US" sz="1200" b="0" i="0" u="none" strike="noStrike" dirty="0">
                          <a:solidFill>
                            <a:srgbClr val="000000"/>
                          </a:solidFill>
                          <a:effectLst/>
                          <a:latin typeface="Calibri"/>
                        </a:rPr>
                        <a:t>  10,841,042,745 </a:t>
                      </a:r>
                    </a:p>
                  </a:txBody>
                  <a:tcPr marL="7620" marR="7620" marT="7620" marB="0" anchor="b"/>
                </a:tc>
                <a:tc>
                  <a:txBody>
                    <a:bodyPr/>
                    <a:lstStyle/>
                    <a:p>
                      <a:pPr algn="r" fontAlgn="b"/>
                      <a:r>
                        <a:rPr lang="en-US" sz="1200" b="0" i="0" u="none" strike="noStrike">
                          <a:solidFill>
                            <a:srgbClr val="000000"/>
                          </a:solidFill>
                          <a:effectLst/>
                          <a:latin typeface="Calibri"/>
                        </a:rPr>
                        <a:t>  8,055,242,392 </a:t>
                      </a:r>
                    </a:p>
                  </a:txBody>
                  <a:tcPr marL="7620" marR="7620" marT="7620" marB="0" anchor="b"/>
                </a:tc>
              </a:tr>
              <a:tr h="196781">
                <a:tc>
                  <a:txBody>
                    <a:bodyPr/>
                    <a:lstStyle/>
                    <a:p>
                      <a:pPr algn="l" fontAlgn="b"/>
                      <a:r>
                        <a:rPr lang="en-US" sz="1200" b="0" i="0" u="none" strike="noStrike">
                          <a:solidFill>
                            <a:srgbClr val="000000"/>
                          </a:solidFill>
                          <a:effectLst/>
                          <a:latin typeface="Calibri"/>
                        </a:rPr>
                        <a:t>Cost of goods sold (PKR)</a:t>
                      </a:r>
                    </a:p>
                  </a:txBody>
                  <a:tcPr marL="7620" marR="7620" marT="7620" marB="0" anchor="b"/>
                </a:tc>
                <a:tc>
                  <a:txBody>
                    <a:bodyPr/>
                    <a:lstStyle/>
                    <a:p>
                      <a:pPr algn="r" fontAlgn="b"/>
                      <a:r>
                        <a:rPr lang="en-US" sz="1200" b="0" i="0" u="none" strike="noStrike" dirty="0">
                          <a:solidFill>
                            <a:srgbClr val="000000"/>
                          </a:solidFill>
                          <a:effectLst/>
                          <a:latin typeface="Calibri"/>
                        </a:rPr>
                        <a:t>  10,127,300,649 </a:t>
                      </a:r>
                    </a:p>
                  </a:txBody>
                  <a:tcPr marL="7620" marR="7620" marT="7620" marB="0" anchor="b"/>
                </a:tc>
                <a:tc>
                  <a:txBody>
                    <a:bodyPr/>
                    <a:lstStyle/>
                    <a:p>
                      <a:pPr algn="r" fontAlgn="b"/>
                      <a:r>
                        <a:rPr lang="en-US" sz="1200" b="0" i="0" u="none" strike="noStrike">
                          <a:solidFill>
                            <a:srgbClr val="000000"/>
                          </a:solidFill>
                          <a:effectLst/>
                          <a:latin typeface="Calibri"/>
                        </a:rPr>
                        <a:t>  7,130,102,302 </a:t>
                      </a:r>
                    </a:p>
                  </a:txBody>
                  <a:tcPr marL="7620" marR="7620" marT="7620" marB="0" anchor="b"/>
                </a:tc>
              </a:tr>
              <a:tr h="196781">
                <a:tc>
                  <a:txBody>
                    <a:bodyPr/>
                    <a:lstStyle/>
                    <a:p>
                      <a:pPr algn="l" fontAlgn="b"/>
                      <a:r>
                        <a:rPr lang="en-US" sz="1200" b="0" i="0" u="none" strike="noStrike">
                          <a:solidFill>
                            <a:srgbClr val="000000"/>
                          </a:solidFill>
                          <a:effectLst/>
                          <a:latin typeface="Calibri"/>
                        </a:rPr>
                        <a:t>Gross profit (PKR)</a:t>
                      </a:r>
                    </a:p>
                  </a:txBody>
                  <a:tcPr marL="7620" marR="7620" marT="7620" marB="0" anchor="b"/>
                </a:tc>
                <a:tc>
                  <a:txBody>
                    <a:bodyPr/>
                    <a:lstStyle/>
                    <a:p>
                      <a:pPr algn="r" fontAlgn="b"/>
                      <a:r>
                        <a:rPr lang="en-US" sz="1200" b="0" i="0" u="none" strike="noStrike" dirty="0">
                          <a:solidFill>
                            <a:srgbClr val="000000"/>
                          </a:solidFill>
                          <a:effectLst/>
                          <a:latin typeface="Calibri"/>
                        </a:rPr>
                        <a:t>       713,742,096 </a:t>
                      </a:r>
                    </a:p>
                  </a:txBody>
                  <a:tcPr marL="7620" marR="7620" marT="7620" marB="0" anchor="b"/>
                </a:tc>
                <a:tc>
                  <a:txBody>
                    <a:bodyPr/>
                    <a:lstStyle/>
                    <a:p>
                      <a:pPr algn="r" fontAlgn="b"/>
                      <a:r>
                        <a:rPr lang="en-US" sz="1200" b="0" i="0" u="none" strike="noStrike" dirty="0">
                          <a:solidFill>
                            <a:srgbClr val="000000"/>
                          </a:solidFill>
                          <a:effectLst/>
                          <a:latin typeface="Calibri"/>
                        </a:rPr>
                        <a:t>     925,140,090 </a:t>
                      </a:r>
                    </a:p>
                  </a:txBody>
                  <a:tcPr marL="7620" marR="7620" marT="7620" marB="0" anchor="b"/>
                </a:tc>
              </a:tr>
              <a:tr h="196781">
                <a:tc>
                  <a:txBody>
                    <a:bodyPr/>
                    <a:lstStyle/>
                    <a:p>
                      <a:pPr algn="l" fontAlgn="b"/>
                      <a:r>
                        <a:rPr lang="en-US" sz="1200" b="0" i="0" u="none" strike="noStrike">
                          <a:solidFill>
                            <a:srgbClr val="000000"/>
                          </a:solidFill>
                          <a:effectLst/>
                          <a:latin typeface="Calibri"/>
                        </a:rPr>
                        <a:t>Profit before tax (PKR)</a:t>
                      </a:r>
                    </a:p>
                  </a:txBody>
                  <a:tcPr marL="7620" marR="7620" marT="7620" marB="0" anchor="b"/>
                </a:tc>
                <a:tc>
                  <a:txBody>
                    <a:bodyPr/>
                    <a:lstStyle/>
                    <a:p>
                      <a:pPr algn="r" fontAlgn="b"/>
                      <a:r>
                        <a:rPr lang="en-US" sz="1200" b="0" i="0" u="none" strike="noStrike">
                          <a:solidFill>
                            <a:srgbClr val="000000"/>
                          </a:solidFill>
                          <a:effectLst/>
                          <a:latin typeface="Calibri"/>
                        </a:rPr>
                        <a:t>         89,293,986 </a:t>
                      </a:r>
                    </a:p>
                  </a:txBody>
                  <a:tcPr marL="7620" marR="7620" marT="7620" marB="0" anchor="b"/>
                </a:tc>
                <a:tc>
                  <a:txBody>
                    <a:bodyPr/>
                    <a:lstStyle/>
                    <a:p>
                      <a:pPr algn="r" fontAlgn="b"/>
                      <a:r>
                        <a:rPr lang="en-US" sz="1200" b="0" i="0" u="none" strike="noStrike" dirty="0">
                          <a:solidFill>
                            <a:srgbClr val="000000"/>
                          </a:solidFill>
                          <a:effectLst/>
                          <a:latin typeface="Calibri"/>
                        </a:rPr>
                        <a:t>     106,537,339 </a:t>
                      </a:r>
                    </a:p>
                  </a:txBody>
                  <a:tcPr marL="7620" marR="7620" marT="7620" marB="0" anchor="b"/>
                </a:tc>
              </a:tr>
              <a:tr h="196781">
                <a:tc>
                  <a:txBody>
                    <a:bodyPr/>
                    <a:lstStyle/>
                    <a:p>
                      <a:pPr algn="l" fontAlgn="b"/>
                      <a:r>
                        <a:rPr lang="en-US" sz="1200" b="0" i="0" u="none" strike="noStrike">
                          <a:solidFill>
                            <a:srgbClr val="000000"/>
                          </a:solidFill>
                          <a:effectLst/>
                          <a:latin typeface="Calibri"/>
                        </a:rPr>
                        <a:t>Profit after tax (PKR)</a:t>
                      </a:r>
                    </a:p>
                  </a:txBody>
                  <a:tcPr marL="7620" marR="7620" marT="7620" marB="0" anchor="b"/>
                </a:tc>
                <a:tc>
                  <a:txBody>
                    <a:bodyPr/>
                    <a:lstStyle/>
                    <a:p>
                      <a:pPr algn="r" fontAlgn="b"/>
                      <a:r>
                        <a:rPr lang="en-US" sz="1200" b="0" i="0" u="none" strike="noStrike" dirty="0">
                          <a:solidFill>
                            <a:srgbClr val="000000"/>
                          </a:solidFill>
                          <a:effectLst/>
                          <a:latin typeface="Calibri"/>
                        </a:rPr>
                        <a:t>         46,133,837 </a:t>
                      </a:r>
                    </a:p>
                  </a:txBody>
                  <a:tcPr marL="7620" marR="7620" marT="7620" marB="0" anchor="b"/>
                </a:tc>
                <a:tc>
                  <a:txBody>
                    <a:bodyPr/>
                    <a:lstStyle/>
                    <a:p>
                      <a:pPr algn="r" fontAlgn="b"/>
                      <a:r>
                        <a:rPr lang="en-US" sz="1200" b="0" i="0" u="none" strike="noStrike" dirty="0">
                          <a:solidFill>
                            <a:srgbClr val="000000"/>
                          </a:solidFill>
                          <a:effectLst/>
                          <a:latin typeface="Calibri"/>
                        </a:rPr>
                        <a:t>       73,085,319 </a:t>
                      </a:r>
                    </a:p>
                  </a:txBody>
                  <a:tcPr marL="7620" marR="7620" marT="7620" marB="0" anchor="b"/>
                </a:tc>
              </a:tr>
              <a:tr h="196781">
                <a:tc>
                  <a:txBody>
                    <a:bodyPr/>
                    <a:lstStyle/>
                    <a:p>
                      <a:pPr algn="l" fontAlgn="b"/>
                      <a:r>
                        <a:rPr lang="en-US" sz="1200" b="0" i="0" u="none" strike="noStrike">
                          <a:solidFill>
                            <a:srgbClr val="000000"/>
                          </a:solidFill>
                          <a:effectLst/>
                          <a:latin typeface="Calibri"/>
                        </a:rPr>
                        <a:t>Earning per share  (PKR)</a:t>
                      </a:r>
                    </a:p>
                  </a:txBody>
                  <a:tcPr marL="7620" marR="7620" marT="7620" marB="0" anchor="b"/>
                </a:tc>
                <a:tc>
                  <a:txBody>
                    <a:bodyPr/>
                    <a:lstStyle/>
                    <a:p>
                      <a:pPr algn="r" fontAlgn="b"/>
                      <a:r>
                        <a:rPr lang="en-US" sz="1200" b="0" i="0" u="none" strike="noStrike" dirty="0">
                          <a:solidFill>
                            <a:srgbClr val="000000"/>
                          </a:solidFill>
                          <a:effectLst/>
                          <a:latin typeface="Calibri"/>
                        </a:rPr>
                        <a:t>                    2.67 </a:t>
                      </a:r>
                    </a:p>
                  </a:txBody>
                  <a:tcPr marL="7620" marR="7620" marT="7620" marB="0" anchor="b"/>
                </a:tc>
                <a:tc>
                  <a:txBody>
                    <a:bodyPr/>
                    <a:lstStyle/>
                    <a:p>
                      <a:pPr algn="r" fontAlgn="b"/>
                      <a:r>
                        <a:rPr lang="en-US" sz="1200" b="0" i="0" u="none" strike="noStrike" dirty="0">
                          <a:solidFill>
                            <a:srgbClr val="000000"/>
                          </a:solidFill>
                          <a:effectLst/>
                          <a:latin typeface="Calibri"/>
                        </a:rPr>
                        <a:t>                  4.23 </a:t>
                      </a:r>
                    </a:p>
                  </a:txBody>
                  <a:tcPr marL="7620" marR="7620" marT="7620" marB="0" anchor="b"/>
                </a:tc>
              </a:tr>
              <a:tr h="196781">
                <a:tc>
                  <a:txBody>
                    <a:bodyPr/>
                    <a:lstStyle/>
                    <a:p>
                      <a:pPr algn="l" fontAlgn="b"/>
                      <a:r>
                        <a:rPr lang="en-US" sz="1200" b="0" i="0" u="none" strike="noStrike">
                          <a:solidFill>
                            <a:srgbClr val="000000"/>
                          </a:solidFill>
                          <a:effectLst/>
                          <a:latin typeface="Calibri"/>
                        </a:rPr>
                        <a:t>Break up value of share (PKR)</a:t>
                      </a:r>
                    </a:p>
                  </a:txBody>
                  <a:tcPr marL="7620" marR="7620" marT="7620" marB="0" anchor="b"/>
                </a:tc>
                <a:tc>
                  <a:txBody>
                    <a:bodyPr/>
                    <a:lstStyle/>
                    <a:p>
                      <a:pPr algn="r" fontAlgn="b"/>
                      <a:r>
                        <a:rPr lang="en-US" sz="1200" b="0" i="0" u="none" strike="noStrike">
                          <a:solidFill>
                            <a:srgbClr val="000000"/>
                          </a:solidFill>
                          <a:effectLst/>
                          <a:latin typeface="Calibri"/>
                        </a:rPr>
                        <a:t>                294.81 </a:t>
                      </a:r>
                    </a:p>
                  </a:txBody>
                  <a:tcPr marL="7620" marR="7620" marT="7620" marB="0" anchor="b"/>
                </a:tc>
                <a:tc>
                  <a:txBody>
                    <a:bodyPr/>
                    <a:lstStyle/>
                    <a:p>
                      <a:pPr algn="r" fontAlgn="b"/>
                      <a:r>
                        <a:rPr lang="en-US" sz="1200" b="0" i="0" u="none" strike="noStrike" dirty="0">
                          <a:solidFill>
                            <a:srgbClr val="000000"/>
                          </a:solidFill>
                          <a:effectLst/>
                          <a:latin typeface="Calibri"/>
                        </a:rPr>
                        <a:t>              293.61 </a:t>
                      </a:r>
                    </a:p>
                  </a:txBody>
                  <a:tcPr marL="7620" marR="7620" marT="7620" marB="0" anchor="b"/>
                </a:tc>
              </a:tr>
              <a:tr h="196781">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r>
              <a:tr h="196781">
                <a:tc>
                  <a:txBody>
                    <a:bodyPr/>
                    <a:lstStyle/>
                    <a:p>
                      <a:pPr algn="l" fontAlgn="b"/>
                      <a:r>
                        <a:rPr lang="en-US" sz="1200" b="0" i="0" u="none" strike="noStrike">
                          <a:solidFill>
                            <a:srgbClr val="000000"/>
                          </a:solidFill>
                          <a:effectLst/>
                          <a:latin typeface="Calibri"/>
                        </a:rPr>
                        <a:t>Gross profit (%)</a:t>
                      </a:r>
                    </a:p>
                  </a:txBody>
                  <a:tcPr marL="7620" marR="7620" marT="7620" marB="0" anchor="b"/>
                </a:tc>
                <a:tc>
                  <a:txBody>
                    <a:bodyPr/>
                    <a:lstStyle/>
                    <a:p>
                      <a:pPr algn="r" fontAlgn="b"/>
                      <a:r>
                        <a:rPr lang="en-US" sz="1200" b="0" i="0" u="none" strike="noStrike">
                          <a:solidFill>
                            <a:srgbClr val="000000"/>
                          </a:solidFill>
                          <a:effectLst/>
                          <a:latin typeface="Calibri"/>
                        </a:rPr>
                        <a:t>6.58%</a:t>
                      </a:r>
                    </a:p>
                  </a:txBody>
                  <a:tcPr marL="7620" marR="7620" marT="7620" marB="0" anchor="b"/>
                </a:tc>
                <a:tc>
                  <a:txBody>
                    <a:bodyPr/>
                    <a:lstStyle/>
                    <a:p>
                      <a:pPr algn="r" fontAlgn="b"/>
                      <a:r>
                        <a:rPr lang="en-US" sz="1200" b="0" i="0" u="none" strike="noStrike">
                          <a:solidFill>
                            <a:srgbClr val="000000"/>
                          </a:solidFill>
                          <a:effectLst/>
                          <a:latin typeface="Calibri"/>
                        </a:rPr>
                        <a:t>11.48%</a:t>
                      </a:r>
                    </a:p>
                  </a:txBody>
                  <a:tcPr marL="7620" marR="7620" marT="7620" marB="0" anchor="b"/>
                </a:tc>
              </a:tr>
              <a:tr h="196781">
                <a:tc>
                  <a:txBody>
                    <a:bodyPr/>
                    <a:lstStyle/>
                    <a:p>
                      <a:pPr algn="l" fontAlgn="b"/>
                      <a:r>
                        <a:rPr lang="en-US" sz="1200" b="0" i="0" u="none" strike="noStrike">
                          <a:solidFill>
                            <a:srgbClr val="000000"/>
                          </a:solidFill>
                          <a:effectLst/>
                          <a:latin typeface="Calibri"/>
                        </a:rPr>
                        <a:t>Profit before tax (%)</a:t>
                      </a:r>
                    </a:p>
                  </a:txBody>
                  <a:tcPr marL="7620" marR="7620" marT="7620" marB="0" anchor="b"/>
                </a:tc>
                <a:tc>
                  <a:txBody>
                    <a:bodyPr/>
                    <a:lstStyle/>
                    <a:p>
                      <a:pPr algn="r" fontAlgn="b"/>
                      <a:r>
                        <a:rPr lang="en-US" sz="1200" b="0" i="0" u="none" strike="noStrike">
                          <a:solidFill>
                            <a:srgbClr val="000000"/>
                          </a:solidFill>
                          <a:effectLst/>
                          <a:latin typeface="Calibri"/>
                        </a:rPr>
                        <a:t>0.82%</a:t>
                      </a:r>
                    </a:p>
                  </a:txBody>
                  <a:tcPr marL="7620" marR="7620" marT="7620" marB="0" anchor="b"/>
                </a:tc>
                <a:tc>
                  <a:txBody>
                    <a:bodyPr/>
                    <a:lstStyle/>
                    <a:p>
                      <a:pPr algn="r" fontAlgn="b"/>
                      <a:r>
                        <a:rPr lang="en-US" sz="1200" b="0" i="0" u="none" strike="noStrike">
                          <a:solidFill>
                            <a:srgbClr val="000000"/>
                          </a:solidFill>
                          <a:effectLst/>
                          <a:latin typeface="Calibri"/>
                        </a:rPr>
                        <a:t>1.32%</a:t>
                      </a:r>
                    </a:p>
                  </a:txBody>
                  <a:tcPr marL="7620" marR="7620" marT="7620" marB="0" anchor="b"/>
                </a:tc>
              </a:tr>
              <a:tr h="196781">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c>
                  <a:txBody>
                    <a:bodyPr/>
                    <a:lstStyle/>
                    <a:p>
                      <a:pPr algn="l" fontAlgn="b"/>
                      <a:r>
                        <a:rPr lang="en-US" sz="1200" b="0" i="0" u="none" strike="noStrike">
                          <a:solidFill>
                            <a:srgbClr val="000000"/>
                          </a:solidFill>
                          <a:effectLst/>
                          <a:latin typeface="Calibri"/>
                        </a:rPr>
                        <a:t> </a:t>
                      </a:r>
                    </a:p>
                  </a:txBody>
                  <a:tcPr marL="7620" marR="7620" marT="7620" marB="0" anchor="b"/>
                </a:tc>
              </a:tr>
              <a:tr h="196781">
                <a:tc>
                  <a:txBody>
                    <a:bodyPr/>
                    <a:lstStyle/>
                    <a:p>
                      <a:pPr algn="l" fontAlgn="b"/>
                      <a:r>
                        <a:rPr lang="en-US" sz="1200" b="0" i="0" u="none" strike="noStrike">
                          <a:solidFill>
                            <a:srgbClr val="000000"/>
                          </a:solidFill>
                          <a:effectLst/>
                          <a:latin typeface="Calibri"/>
                        </a:rPr>
                        <a:t>Current ratio</a:t>
                      </a:r>
                    </a:p>
                  </a:txBody>
                  <a:tcPr marL="7620" marR="7620" marT="7620" marB="0" anchor="b"/>
                </a:tc>
                <a:tc>
                  <a:txBody>
                    <a:bodyPr/>
                    <a:lstStyle/>
                    <a:p>
                      <a:pPr algn="ctr" fontAlgn="b"/>
                      <a:r>
                        <a:rPr lang="en-US" sz="1200" b="0" i="0" u="none" strike="noStrike">
                          <a:solidFill>
                            <a:srgbClr val="000000"/>
                          </a:solidFill>
                          <a:effectLst/>
                          <a:latin typeface="Calibri"/>
                        </a:rPr>
                        <a:t> 1.08 : 1.00 </a:t>
                      </a:r>
                    </a:p>
                  </a:txBody>
                  <a:tcPr marL="7620" marR="7620" marT="7620" marB="0" anchor="b"/>
                </a:tc>
                <a:tc>
                  <a:txBody>
                    <a:bodyPr/>
                    <a:lstStyle/>
                    <a:p>
                      <a:pPr algn="ctr" fontAlgn="b"/>
                      <a:r>
                        <a:rPr lang="en-US" sz="1200" b="0" i="0" u="none" strike="noStrike">
                          <a:solidFill>
                            <a:srgbClr val="000000"/>
                          </a:solidFill>
                          <a:effectLst/>
                          <a:latin typeface="Calibri"/>
                        </a:rPr>
                        <a:t> 1.04 : 1.00 </a:t>
                      </a:r>
                    </a:p>
                  </a:txBody>
                  <a:tcPr marL="7620" marR="7620" marT="7620" marB="0" anchor="b"/>
                </a:tc>
              </a:tr>
              <a:tr h="196781">
                <a:tc>
                  <a:txBody>
                    <a:bodyPr/>
                    <a:lstStyle/>
                    <a:p>
                      <a:pPr algn="l" fontAlgn="b"/>
                      <a:r>
                        <a:rPr lang="en-US" sz="1200" b="0" i="0" u="none" strike="noStrike">
                          <a:solidFill>
                            <a:srgbClr val="000000"/>
                          </a:solidFill>
                          <a:effectLst/>
                          <a:latin typeface="Calibri"/>
                        </a:rPr>
                        <a:t>Long term bank debt to equity ratio</a:t>
                      </a:r>
                    </a:p>
                  </a:txBody>
                  <a:tcPr marL="7620" marR="7620" marT="7620" marB="0" anchor="b"/>
                </a:tc>
                <a:tc>
                  <a:txBody>
                    <a:bodyPr/>
                    <a:lstStyle/>
                    <a:p>
                      <a:pPr algn="ctr" fontAlgn="b"/>
                      <a:r>
                        <a:rPr lang="en-US" sz="1200" b="0" i="0" u="none" strike="noStrike" dirty="0">
                          <a:solidFill>
                            <a:srgbClr val="000000"/>
                          </a:solidFill>
                          <a:effectLst/>
                          <a:latin typeface="Calibri"/>
                        </a:rPr>
                        <a:t> </a:t>
                      </a:r>
                      <a:r>
                        <a:rPr lang="en-US" sz="1200" b="0" i="0" u="none" strike="noStrike" dirty="0" smtClean="0">
                          <a:solidFill>
                            <a:srgbClr val="000000"/>
                          </a:solidFill>
                          <a:effectLst/>
                          <a:latin typeface="Calibri"/>
                        </a:rPr>
                        <a:t>0.11 : </a:t>
                      </a:r>
                      <a:r>
                        <a:rPr lang="en-US" sz="1200" b="0" i="0" u="none" strike="noStrike" dirty="0">
                          <a:solidFill>
                            <a:srgbClr val="000000"/>
                          </a:solidFill>
                          <a:effectLst/>
                          <a:latin typeface="Calibri"/>
                        </a:rPr>
                        <a:t>0.89 </a:t>
                      </a:r>
                    </a:p>
                  </a:txBody>
                  <a:tcPr marL="7620" marR="7620" marT="7620" marB="0" anchor="b"/>
                </a:tc>
                <a:tc>
                  <a:txBody>
                    <a:bodyPr/>
                    <a:lstStyle/>
                    <a:p>
                      <a:pPr algn="ctr" fontAlgn="b"/>
                      <a:r>
                        <a:rPr lang="en-US" sz="1200" b="0" i="0" u="none" strike="noStrike">
                          <a:solidFill>
                            <a:srgbClr val="000000"/>
                          </a:solidFill>
                          <a:effectLst/>
                          <a:latin typeface="Calibri"/>
                        </a:rPr>
                        <a:t> 0.06 : 0.94 </a:t>
                      </a:r>
                    </a:p>
                  </a:txBody>
                  <a:tcPr marL="7620" marR="7620" marT="7620" marB="0" anchor="b"/>
                </a:tc>
              </a:tr>
              <a:tr h="196781">
                <a:tc>
                  <a:txBody>
                    <a:bodyPr/>
                    <a:lstStyle/>
                    <a:p>
                      <a:pPr algn="l" fontAlgn="b"/>
                      <a:r>
                        <a:rPr lang="en-US" sz="1200" b="0" i="0" u="none" strike="noStrike">
                          <a:solidFill>
                            <a:srgbClr val="000000"/>
                          </a:solidFill>
                          <a:effectLst/>
                          <a:latin typeface="Calibri"/>
                        </a:rPr>
                        <a:t>Interesr cover - Times</a:t>
                      </a:r>
                    </a:p>
                  </a:txBody>
                  <a:tcPr marL="7620" marR="7620" marT="7620" marB="0" anchor="b"/>
                </a:tc>
                <a:tc>
                  <a:txBody>
                    <a:bodyPr/>
                    <a:lstStyle/>
                    <a:p>
                      <a:pPr algn="r" fontAlgn="b"/>
                      <a:r>
                        <a:rPr lang="en-US" sz="1200" b="0" i="0" u="none" strike="noStrike" dirty="0">
                          <a:solidFill>
                            <a:srgbClr val="000000"/>
                          </a:solidFill>
                          <a:effectLst/>
                          <a:latin typeface="Calibri"/>
                        </a:rPr>
                        <a:t>                    1.52 </a:t>
                      </a:r>
                    </a:p>
                  </a:txBody>
                  <a:tcPr marL="7620" marR="7620" marT="7620" marB="0" anchor="b"/>
                </a:tc>
                <a:tc>
                  <a:txBody>
                    <a:bodyPr/>
                    <a:lstStyle/>
                    <a:p>
                      <a:pPr algn="r" fontAlgn="b"/>
                      <a:r>
                        <a:rPr lang="en-US" sz="1200" b="0" i="0" u="none" strike="noStrike" dirty="0">
                          <a:solidFill>
                            <a:srgbClr val="000000"/>
                          </a:solidFill>
                          <a:effectLst/>
                          <a:latin typeface="Calibri"/>
                        </a:rPr>
                        <a:t>                  1.25 </a:t>
                      </a:r>
                    </a:p>
                  </a:txBody>
                  <a:tcPr marL="7620" marR="7620" marT="7620" marB="0" anchor="b"/>
                </a:tc>
              </a:tr>
            </a:tbl>
          </a:graphicData>
        </a:graphic>
      </p:graphicFrame>
      <p:sp>
        <p:nvSpPr>
          <p:cNvPr id="4" name="Slide Number Placeholder 3"/>
          <p:cNvSpPr>
            <a:spLocks noGrp="1"/>
          </p:cNvSpPr>
          <p:nvPr>
            <p:ph type="sldNum" sz="quarter" idx="12"/>
          </p:nvPr>
        </p:nvSpPr>
        <p:spPr/>
        <p:txBody>
          <a:bodyPr/>
          <a:lstStyle/>
          <a:p>
            <a:fld id="{8282A157-3ED7-40E2-BE0F-B9590EFFA851}" type="slidenum">
              <a:rPr lang="en-US" smtClean="0"/>
              <a:t>4</a:t>
            </a:fld>
            <a:endParaRPr lang="en-US"/>
          </a:p>
        </p:txBody>
      </p:sp>
    </p:spTree>
    <p:extLst>
      <p:ext uri="{BB962C8B-B14F-4D97-AF65-F5344CB8AC3E}">
        <p14:creationId xmlns:p14="http://schemas.microsoft.com/office/powerpoint/2010/main" val="2548483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421499"/>
            <a:ext cx="7992888" cy="3539430"/>
          </a:xfrm>
          <a:prstGeom prst="rect">
            <a:avLst/>
          </a:prstGeom>
        </p:spPr>
        <p:txBody>
          <a:bodyPr wrap="square">
            <a:spAutoFit/>
          </a:bodyPr>
          <a:lstStyle/>
          <a:p>
            <a:pPr algn="just"/>
            <a:r>
              <a:rPr lang="en-US" sz="1400" dirty="0"/>
              <a:t>The financial year 2024-25 was very challenging, coupled with crop diseases resulting low sucrose recovery, time to time Government interventions such as imposing lifting embargo, closing of portal etc. Despite these obstacles, due to efficient management, favorable selling rates during some months of the year and specially effect of export of sugar rates during the year improved average selling price resulting to an increase of 34% growth in net turnover, reaching PKR 10.841 billion.</a:t>
            </a:r>
          </a:p>
          <a:p>
            <a:endParaRPr lang="en-US" sz="1400" b="1" u="sng" dirty="0" smtClean="0"/>
          </a:p>
          <a:p>
            <a:r>
              <a:rPr lang="en-US" sz="1400" b="1" u="sng" dirty="0" smtClean="0"/>
              <a:t>FUTRUE </a:t>
            </a:r>
            <a:r>
              <a:rPr lang="en-US" sz="1400" b="1" u="sng" dirty="0"/>
              <a:t>PROSPECTS</a:t>
            </a:r>
            <a:endParaRPr lang="en-US" sz="1400" dirty="0"/>
          </a:p>
          <a:p>
            <a:r>
              <a:rPr lang="en-US" sz="1400" dirty="0"/>
              <a:t> </a:t>
            </a:r>
          </a:p>
          <a:p>
            <a:pPr algn="just"/>
            <a:r>
              <a:rPr lang="en-US" sz="1400" dirty="0"/>
              <a:t>Current year sugar crop is not only quantitatively increased but also qualitatively better than previous season. This is due to more acreage coverage and also yield per acre is increased. Though flooding had devastating effect on other crops however it helped better sugar cane crop with good sucrose recovery.</a:t>
            </a:r>
          </a:p>
          <a:p>
            <a:pPr algn="just"/>
            <a:endParaRPr lang="en-US" sz="1400" dirty="0" smtClean="0"/>
          </a:p>
          <a:p>
            <a:pPr algn="just"/>
            <a:r>
              <a:rPr lang="en-US" sz="1400" dirty="0" smtClean="0"/>
              <a:t>Sugar </a:t>
            </a:r>
            <a:r>
              <a:rPr lang="en-US" sz="1400" dirty="0"/>
              <a:t>production will be higher due to bumper sugar cane crop, we are therefore hope full that Government will allow export of sugar and decision regarding exports will come on right time rather after lapse of demand in international markets resulting in low rates. </a:t>
            </a:r>
          </a:p>
          <a:p>
            <a:endParaRPr lang="en-US" sz="1400" dirty="0"/>
          </a:p>
        </p:txBody>
      </p:sp>
      <p:sp>
        <p:nvSpPr>
          <p:cNvPr id="3" name="Slide Number Placeholder 2"/>
          <p:cNvSpPr>
            <a:spLocks noGrp="1"/>
          </p:cNvSpPr>
          <p:nvPr>
            <p:ph type="sldNum" sz="quarter" idx="12"/>
          </p:nvPr>
        </p:nvSpPr>
        <p:spPr/>
        <p:txBody>
          <a:bodyPr/>
          <a:lstStyle/>
          <a:p>
            <a:fld id="{8282A157-3ED7-40E2-BE0F-B9590EFFA851}" type="slidenum">
              <a:rPr lang="en-US" smtClean="0"/>
              <a:t>5</a:t>
            </a:fld>
            <a:endParaRPr lang="en-US"/>
          </a:p>
        </p:txBody>
      </p:sp>
    </p:spTree>
    <p:extLst>
      <p:ext uri="{BB962C8B-B14F-4D97-AF65-F5344CB8AC3E}">
        <p14:creationId xmlns:p14="http://schemas.microsoft.com/office/powerpoint/2010/main" val="2665561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600</Words>
  <Application>Microsoft Office PowerPoint</Application>
  <PresentationFormat>On-screen Show (4:3)</PresentationFormat>
  <Paragraphs>120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Adam Sugar Mills Limited </vt:lpstr>
      <vt:lpstr>Adam Group of Companies            Brief Profile</vt:lpstr>
      <vt:lpstr>Adam Sugar Mills Limited        Corporate Information </vt:lpstr>
      <vt:lpstr>Adam Sugar Mills Limited        Operational &amp; Financial Brief</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Adam Sugar Mills Limited </dc:title>
  <dc:creator>faisaladamsm@outlook.com</dc:creator>
  <cp:lastModifiedBy>faisaladamsm@outlook.com</cp:lastModifiedBy>
  <cp:revision>12</cp:revision>
  <dcterms:created xsi:type="dcterms:W3CDTF">2025-03-05T10:29:57Z</dcterms:created>
  <dcterms:modified xsi:type="dcterms:W3CDTF">2026-02-23T05:46:53Z</dcterms:modified>
</cp:coreProperties>
</file>