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E3F063-19D7-4AA2-AC19-05EBAD599820}" type="datetimeFigureOut">
              <a:rPr lang="en-US" smtClean="0"/>
              <a:t>3/6/2025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8C0D60-39EC-4FBE-A62B-D634AE4456F1}" type="slidenum">
              <a:rPr lang="en-US" smtClean="0"/>
              <a:t>‹#›</a:t>
            </a:fld>
            <a:endParaRPr lang="en-US"/>
          </a:p>
        </p:txBody>
      </p:sp>
    </p:spTree>
    <p:extLst>
      <p:ext uri="{BB962C8B-B14F-4D97-AF65-F5344CB8AC3E}">
        <p14:creationId xmlns:p14="http://schemas.microsoft.com/office/powerpoint/2010/main" val="3606814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56044B-8D1B-4118-8508-83C9F345AB24}" type="datetime8">
              <a:rPr lang="en-US" smtClean="0"/>
              <a:t>3/6/2025 1:11 PM</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2A157-3ED7-40E2-BE0F-B9590EFFA851}" type="slidenum">
              <a:rPr lang="en-US" smtClean="0"/>
              <a:t>‹#›</a:t>
            </a:fld>
            <a:endParaRPr lang="en-US"/>
          </a:p>
        </p:txBody>
      </p:sp>
    </p:spTree>
    <p:extLst>
      <p:ext uri="{BB962C8B-B14F-4D97-AF65-F5344CB8AC3E}">
        <p14:creationId xmlns:p14="http://schemas.microsoft.com/office/powerpoint/2010/main" val="1596286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06CA31-BF1B-46F2-9DBA-28D8D7CEB4D6}" type="datetime8">
              <a:rPr lang="en-US" smtClean="0"/>
              <a:t>3/6/2025 1:11 PM</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2A157-3ED7-40E2-BE0F-B9590EFFA851}" type="slidenum">
              <a:rPr lang="en-US" smtClean="0"/>
              <a:t>‹#›</a:t>
            </a:fld>
            <a:endParaRPr lang="en-US"/>
          </a:p>
        </p:txBody>
      </p:sp>
    </p:spTree>
    <p:extLst>
      <p:ext uri="{BB962C8B-B14F-4D97-AF65-F5344CB8AC3E}">
        <p14:creationId xmlns:p14="http://schemas.microsoft.com/office/powerpoint/2010/main" val="3224198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4BBA1-2381-48A4-A10B-DB429729FC51}" type="datetime8">
              <a:rPr lang="en-US" smtClean="0"/>
              <a:t>3/6/2025 1:11 PM</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2A157-3ED7-40E2-BE0F-B9590EFFA851}" type="slidenum">
              <a:rPr lang="en-US" smtClean="0"/>
              <a:t>‹#›</a:t>
            </a:fld>
            <a:endParaRPr lang="en-US"/>
          </a:p>
        </p:txBody>
      </p:sp>
    </p:spTree>
    <p:extLst>
      <p:ext uri="{BB962C8B-B14F-4D97-AF65-F5344CB8AC3E}">
        <p14:creationId xmlns:p14="http://schemas.microsoft.com/office/powerpoint/2010/main" val="514189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79BA6A-56C3-4EE5-AE2A-01E7C4073305}" type="datetime8">
              <a:rPr lang="en-US" smtClean="0"/>
              <a:t>3/6/2025 1:11 PM</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2A157-3ED7-40E2-BE0F-B9590EFFA851}" type="slidenum">
              <a:rPr lang="en-US" smtClean="0"/>
              <a:t>‹#›</a:t>
            </a:fld>
            <a:endParaRPr lang="en-US"/>
          </a:p>
        </p:txBody>
      </p:sp>
    </p:spTree>
    <p:extLst>
      <p:ext uri="{BB962C8B-B14F-4D97-AF65-F5344CB8AC3E}">
        <p14:creationId xmlns:p14="http://schemas.microsoft.com/office/powerpoint/2010/main" val="3104081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C93FB1-B4A5-4D65-ABA5-5DACBF675BA3}" type="datetime8">
              <a:rPr lang="en-US" smtClean="0"/>
              <a:t>3/6/2025 1:11 PM</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2A157-3ED7-40E2-BE0F-B9590EFFA851}" type="slidenum">
              <a:rPr lang="en-US" smtClean="0"/>
              <a:t>‹#›</a:t>
            </a:fld>
            <a:endParaRPr lang="en-US"/>
          </a:p>
        </p:txBody>
      </p:sp>
    </p:spTree>
    <p:extLst>
      <p:ext uri="{BB962C8B-B14F-4D97-AF65-F5344CB8AC3E}">
        <p14:creationId xmlns:p14="http://schemas.microsoft.com/office/powerpoint/2010/main" val="4198642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7AF885-3BD5-417F-A4C7-84135C10773E}" type="datetime8">
              <a:rPr lang="en-US" smtClean="0"/>
              <a:t>3/6/2025 1:11 PM</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2A157-3ED7-40E2-BE0F-B9590EFFA851}" type="slidenum">
              <a:rPr lang="en-US" smtClean="0"/>
              <a:t>‹#›</a:t>
            </a:fld>
            <a:endParaRPr lang="en-US"/>
          </a:p>
        </p:txBody>
      </p:sp>
    </p:spTree>
    <p:extLst>
      <p:ext uri="{BB962C8B-B14F-4D97-AF65-F5344CB8AC3E}">
        <p14:creationId xmlns:p14="http://schemas.microsoft.com/office/powerpoint/2010/main" val="1310211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472CF5-3300-4E64-ACF9-14FF634C2E5B}" type="datetime8">
              <a:rPr lang="en-US" smtClean="0"/>
              <a:t>3/6/2025 1:11 PM</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82A157-3ED7-40E2-BE0F-B9590EFFA851}" type="slidenum">
              <a:rPr lang="en-US" smtClean="0"/>
              <a:t>‹#›</a:t>
            </a:fld>
            <a:endParaRPr lang="en-US"/>
          </a:p>
        </p:txBody>
      </p:sp>
    </p:spTree>
    <p:extLst>
      <p:ext uri="{BB962C8B-B14F-4D97-AF65-F5344CB8AC3E}">
        <p14:creationId xmlns:p14="http://schemas.microsoft.com/office/powerpoint/2010/main" val="932189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FF6A66-39A2-4213-AF52-4838236FA743}" type="datetime8">
              <a:rPr lang="en-US" smtClean="0"/>
              <a:t>3/6/2025 1:11 PM</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82A157-3ED7-40E2-BE0F-B9590EFFA851}" type="slidenum">
              <a:rPr lang="en-US" smtClean="0"/>
              <a:t>‹#›</a:t>
            </a:fld>
            <a:endParaRPr lang="en-US"/>
          </a:p>
        </p:txBody>
      </p:sp>
    </p:spTree>
    <p:extLst>
      <p:ext uri="{BB962C8B-B14F-4D97-AF65-F5344CB8AC3E}">
        <p14:creationId xmlns:p14="http://schemas.microsoft.com/office/powerpoint/2010/main" val="4016983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F2A72D-7A53-4546-857A-D2C21799399D}" type="datetime8">
              <a:rPr lang="en-US" smtClean="0"/>
              <a:t>3/6/2025 1:11 PM</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82A157-3ED7-40E2-BE0F-B9590EFFA851}" type="slidenum">
              <a:rPr lang="en-US" smtClean="0"/>
              <a:t>‹#›</a:t>
            </a:fld>
            <a:endParaRPr lang="en-US"/>
          </a:p>
        </p:txBody>
      </p:sp>
    </p:spTree>
    <p:extLst>
      <p:ext uri="{BB962C8B-B14F-4D97-AF65-F5344CB8AC3E}">
        <p14:creationId xmlns:p14="http://schemas.microsoft.com/office/powerpoint/2010/main" val="1532975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D3C8A2-4AD8-4EB2-BD30-835060B8D21F}" type="datetime8">
              <a:rPr lang="en-US" smtClean="0"/>
              <a:t>3/6/2025 1:11 PM</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2A157-3ED7-40E2-BE0F-B9590EFFA851}" type="slidenum">
              <a:rPr lang="en-US" smtClean="0"/>
              <a:t>‹#›</a:t>
            </a:fld>
            <a:endParaRPr lang="en-US"/>
          </a:p>
        </p:txBody>
      </p:sp>
    </p:spTree>
    <p:extLst>
      <p:ext uri="{BB962C8B-B14F-4D97-AF65-F5344CB8AC3E}">
        <p14:creationId xmlns:p14="http://schemas.microsoft.com/office/powerpoint/2010/main" val="1483039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E9780E-4188-4353-A9DB-F8AD4DF2A413}" type="datetime8">
              <a:rPr lang="en-US" smtClean="0"/>
              <a:t>3/6/2025 1:11 PM</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2A157-3ED7-40E2-BE0F-B9590EFFA851}" type="slidenum">
              <a:rPr lang="en-US" smtClean="0"/>
              <a:t>‹#›</a:t>
            </a:fld>
            <a:endParaRPr lang="en-US"/>
          </a:p>
        </p:txBody>
      </p:sp>
    </p:spTree>
    <p:extLst>
      <p:ext uri="{BB962C8B-B14F-4D97-AF65-F5344CB8AC3E}">
        <p14:creationId xmlns:p14="http://schemas.microsoft.com/office/powerpoint/2010/main" val="1004427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2409B-6519-4560-B345-EE41350E1CEF}" type="datetime8">
              <a:rPr lang="en-US" smtClean="0"/>
              <a:t>3/6/2025 1:11 PM</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2A157-3ED7-40E2-BE0F-B9590EFFA851}" type="slidenum">
              <a:rPr lang="en-US" smtClean="0"/>
              <a:t>‹#›</a:t>
            </a:fld>
            <a:endParaRPr lang="en-US"/>
          </a:p>
        </p:txBody>
      </p:sp>
    </p:spTree>
    <p:extLst>
      <p:ext uri="{BB962C8B-B14F-4D97-AF65-F5344CB8AC3E}">
        <p14:creationId xmlns:p14="http://schemas.microsoft.com/office/powerpoint/2010/main" val="153423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B050"/>
                </a:solidFill>
              </a:rPr>
              <a:t>Adam Sugar Mills Limited</a:t>
            </a: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r>
              <a:rPr lang="en-US" dirty="0" smtClean="0">
                <a:solidFill>
                  <a:schemeClr val="tx1"/>
                </a:solidFill>
              </a:rPr>
              <a:t>Corporate Briefing </a:t>
            </a:r>
          </a:p>
          <a:p>
            <a:r>
              <a:rPr lang="en-US" dirty="0" smtClean="0">
                <a:solidFill>
                  <a:schemeClr val="tx1"/>
                </a:solidFill>
              </a:rPr>
              <a:t>FY-September 30, 2024</a:t>
            </a:r>
          </a:p>
          <a:p>
            <a:r>
              <a:rPr lang="en-US" dirty="0" smtClean="0">
                <a:solidFill>
                  <a:schemeClr val="tx1"/>
                </a:solidFill>
              </a:rPr>
              <a:t>Crushing Season 2023-24</a:t>
            </a:r>
            <a:r>
              <a:rPr lang="en-US" dirty="0" smtClean="0"/>
              <a:t>                        </a:t>
            </a:r>
            <a:endParaRPr lang="en-US" dirty="0"/>
          </a:p>
        </p:txBody>
      </p:sp>
      <p:sp>
        <p:nvSpPr>
          <p:cNvPr id="4" name="Slide Number Placeholder 3"/>
          <p:cNvSpPr>
            <a:spLocks noGrp="1"/>
          </p:cNvSpPr>
          <p:nvPr>
            <p:ph type="sldNum" sz="quarter" idx="12"/>
          </p:nvPr>
        </p:nvSpPr>
        <p:spPr/>
        <p:txBody>
          <a:bodyPr/>
          <a:lstStyle/>
          <a:p>
            <a:fld id="{8282A157-3ED7-40E2-BE0F-B9590EFFA851}" type="slidenum">
              <a:rPr lang="en-US" smtClean="0"/>
              <a:t>1</a:t>
            </a:fld>
            <a:endParaRPr lang="en-US"/>
          </a:p>
        </p:txBody>
      </p:sp>
    </p:spTree>
    <p:extLst>
      <p:ext uri="{BB962C8B-B14F-4D97-AF65-F5344CB8AC3E}">
        <p14:creationId xmlns:p14="http://schemas.microsoft.com/office/powerpoint/2010/main" val="3432130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solidFill>
                  <a:srgbClr val="00B050"/>
                </a:solidFill>
              </a:rPr>
              <a:t>Adam Group of Companies            Brief</a:t>
            </a:r>
            <a:r>
              <a:rPr lang="en-US" dirty="0">
                <a:solidFill>
                  <a:srgbClr val="00B050"/>
                </a:solidFill>
              </a:rPr>
              <a:t> </a:t>
            </a:r>
            <a:r>
              <a:rPr lang="en-US" dirty="0" smtClean="0">
                <a:solidFill>
                  <a:srgbClr val="00B050"/>
                </a:solidFill>
              </a:rPr>
              <a:t>Profile</a:t>
            </a:r>
            <a:endParaRPr lang="en-US" dirty="0">
              <a:solidFill>
                <a:srgbClr val="00B050"/>
              </a:solidFill>
            </a:endParaRPr>
          </a:p>
        </p:txBody>
      </p:sp>
      <p:sp>
        <p:nvSpPr>
          <p:cNvPr id="3" name="Content Placeholder 2"/>
          <p:cNvSpPr>
            <a:spLocks noGrp="1"/>
          </p:cNvSpPr>
          <p:nvPr>
            <p:ph idx="1"/>
          </p:nvPr>
        </p:nvSpPr>
        <p:spPr/>
        <p:txBody>
          <a:bodyPr>
            <a:normAutofit fontScale="40000" lnSpcReduction="20000"/>
          </a:bodyPr>
          <a:lstStyle/>
          <a:p>
            <a:pPr algn="just"/>
            <a:r>
              <a:rPr lang="en-US" sz="3400" dirty="0"/>
              <a:t>The Adam Group of Companies was founded by the late Mr. Haji Adam, who began trading commodities in pre-partition India in 1897. Following the independence of Pakistan in 1947, Mr. Haji Adam relocated his business empire to Karachi, which was then the Federal Capital of Pakistan. The group expanded rapidly, establishing 300 branches all over Asia for the trading of commodities. Additionally, the group acquired tea estates in East Pakistan and formed Adam Tea Limited, introducing the Adam Tea brand</a:t>
            </a:r>
            <a:r>
              <a:rPr lang="en-US" sz="3400" dirty="0" smtClean="0"/>
              <a:t>.</a:t>
            </a:r>
          </a:p>
          <a:p>
            <a:pPr algn="just"/>
            <a:endParaRPr lang="en-US" sz="3400" dirty="0"/>
          </a:p>
          <a:p>
            <a:pPr algn="just"/>
            <a:r>
              <a:rPr lang="en-US" sz="3400" dirty="0"/>
              <a:t>The Adam Group also had previous investments in textile manufacturing, flour &amp; jute mills and construction, to name a few. </a:t>
            </a:r>
            <a:endParaRPr lang="en-US" sz="3400" dirty="0" smtClean="0"/>
          </a:p>
          <a:p>
            <a:pPr algn="just"/>
            <a:endParaRPr lang="en-US" sz="3400" dirty="0"/>
          </a:p>
          <a:p>
            <a:pPr algn="just"/>
            <a:r>
              <a:rPr lang="en-US" sz="3400" b="1" dirty="0"/>
              <a:t>Adam Sugar Mills Limited</a:t>
            </a:r>
            <a:r>
              <a:rPr lang="en-US" sz="3400" dirty="0"/>
              <a:t> was incorporated in Pakistan in 1965 under the name </a:t>
            </a:r>
            <a:r>
              <a:rPr lang="en-US" sz="3400" b="1" dirty="0" err="1"/>
              <a:t>Bahawalnagar</a:t>
            </a:r>
            <a:r>
              <a:rPr lang="en-US" sz="3400" b="1" dirty="0"/>
              <a:t> Sugar Mills Limited</a:t>
            </a:r>
            <a:r>
              <a:rPr lang="en-US" sz="3400" dirty="0"/>
              <a:t>. In 1985, the Company’s name was changed to </a:t>
            </a:r>
            <a:r>
              <a:rPr lang="en-US" sz="3400" b="1" dirty="0"/>
              <a:t>Adam Sugar Mills Limited</a:t>
            </a:r>
            <a:r>
              <a:rPr lang="en-US" sz="3400" dirty="0"/>
              <a:t>. The shares of the Company are listed on the Pakistan Stock Exchange (Guarantee) Limited</a:t>
            </a:r>
            <a:r>
              <a:rPr lang="en-US" sz="3400" dirty="0" smtClean="0"/>
              <a:t>.</a:t>
            </a:r>
          </a:p>
          <a:p>
            <a:pPr algn="just"/>
            <a:endParaRPr lang="en-US" sz="3400" dirty="0"/>
          </a:p>
          <a:p>
            <a:pPr algn="just"/>
            <a:r>
              <a:rPr lang="en-US" sz="3400" dirty="0"/>
              <a:t>The Adam Group further diversified its operations by establishing Adam Pakistan Limited, focused on the export of textile fabrics, and Adam Lubricants Limited, which specializes in oil blending</a:t>
            </a:r>
            <a:r>
              <a:rPr lang="en-US" sz="3400" dirty="0" smtClean="0"/>
              <a:t>.</a:t>
            </a:r>
          </a:p>
          <a:p>
            <a:pPr algn="just"/>
            <a:endParaRPr lang="en-US" sz="3400" dirty="0"/>
          </a:p>
          <a:p>
            <a:pPr algn="just"/>
            <a:r>
              <a:rPr lang="en-US" sz="3400" dirty="0"/>
              <a:t>Today, </a:t>
            </a:r>
            <a:r>
              <a:rPr lang="en-US" sz="3400" b="1" dirty="0"/>
              <a:t>Adam Sugar Mills Limited</a:t>
            </a:r>
            <a:r>
              <a:rPr lang="en-US" sz="3400" dirty="0"/>
              <a:t> stands as the flagship company of the group, strategically located in the prime sugarcane-growing region of </a:t>
            </a:r>
            <a:r>
              <a:rPr lang="en-US" sz="3400" dirty="0" err="1"/>
              <a:t>Chishtian</a:t>
            </a:r>
            <a:r>
              <a:rPr lang="en-US" sz="3400" dirty="0"/>
              <a:t>, in the </a:t>
            </a:r>
            <a:r>
              <a:rPr lang="en-US" sz="3400" dirty="0" err="1"/>
              <a:t>Bahawalnagar</a:t>
            </a:r>
            <a:r>
              <a:rPr lang="en-US" sz="3400" dirty="0"/>
              <a:t> district.</a:t>
            </a:r>
          </a:p>
          <a:p>
            <a:endParaRPr lang="en-US" dirty="0"/>
          </a:p>
        </p:txBody>
      </p:sp>
      <p:sp>
        <p:nvSpPr>
          <p:cNvPr id="4" name="Slide Number Placeholder 3"/>
          <p:cNvSpPr>
            <a:spLocks noGrp="1"/>
          </p:cNvSpPr>
          <p:nvPr>
            <p:ph type="sldNum" sz="quarter" idx="12"/>
          </p:nvPr>
        </p:nvSpPr>
        <p:spPr/>
        <p:txBody>
          <a:bodyPr/>
          <a:lstStyle/>
          <a:p>
            <a:fld id="{8282A157-3ED7-40E2-BE0F-B9590EFFA851}" type="slidenum">
              <a:rPr lang="en-US" smtClean="0"/>
              <a:t>2</a:t>
            </a:fld>
            <a:endParaRPr lang="en-US"/>
          </a:p>
        </p:txBody>
      </p:sp>
    </p:spTree>
    <p:extLst>
      <p:ext uri="{BB962C8B-B14F-4D97-AF65-F5344CB8AC3E}">
        <p14:creationId xmlns:p14="http://schemas.microsoft.com/office/powerpoint/2010/main" val="976782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50"/>
                </a:solidFill>
              </a:rPr>
              <a:t>Adam </a:t>
            </a:r>
            <a:r>
              <a:rPr lang="en-US" b="1" dirty="0">
                <a:solidFill>
                  <a:srgbClr val="00B050"/>
                </a:solidFill>
              </a:rPr>
              <a:t>Sugar Mills </a:t>
            </a:r>
            <a:r>
              <a:rPr lang="en-US" b="1" dirty="0" smtClean="0">
                <a:solidFill>
                  <a:srgbClr val="00B050"/>
                </a:solidFill>
              </a:rPr>
              <a:t>Limited        Corporate Information </a:t>
            </a:r>
            <a:endParaRPr lang="en-US" dirty="0">
              <a:solidFill>
                <a:srgbClr val="00B05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66258503"/>
              </p:ext>
            </p:extLst>
          </p:nvPr>
        </p:nvGraphicFramePr>
        <p:xfrm>
          <a:off x="1619672" y="1700808"/>
          <a:ext cx="6506338" cy="4417695"/>
        </p:xfrm>
        <a:graphic>
          <a:graphicData uri="http://schemas.openxmlformats.org/drawingml/2006/table">
            <a:tbl>
              <a:tblPr firstRow="1" firstCol="1" bandRow="1">
                <a:tableStyleId>{5C22544A-7EE6-4342-B048-85BDC9FD1C3A}</a:tableStyleId>
              </a:tblPr>
              <a:tblGrid>
                <a:gridCol w="2988818"/>
                <a:gridCol w="3517520"/>
              </a:tblGrid>
              <a:tr h="381000">
                <a:tc>
                  <a:txBody>
                    <a:bodyPr/>
                    <a:lstStyle/>
                    <a:p>
                      <a:pPr algn="ctr">
                        <a:lnSpc>
                          <a:spcPct val="107000"/>
                        </a:lnSpc>
                        <a:spcAft>
                          <a:spcPts val="800"/>
                        </a:spcAft>
                      </a:pPr>
                      <a:r>
                        <a:rPr lang="en-US" sz="1400" dirty="0">
                          <a:effectLst/>
                        </a:rPr>
                        <a:t>  Corporate Structure</a:t>
                      </a:r>
                      <a:endParaRPr lang="en-US" sz="1400" dirty="0">
                        <a:effectLst/>
                        <a:latin typeface="Calibri"/>
                        <a:ea typeface="Calibri"/>
                        <a:cs typeface="Arial"/>
                      </a:endParaRPr>
                    </a:p>
                  </a:txBody>
                  <a:tcPr marL="0" marR="0" marT="0" marB="0" anchor="ctr"/>
                </a:tc>
                <a:tc>
                  <a:txBody>
                    <a:bodyPr/>
                    <a:lstStyle/>
                    <a:p>
                      <a:pPr>
                        <a:lnSpc>
                          <a:spcPct val="107000"/>
                        </a:lnSpc>
                        <a:spcAft>
                          <a:spcPts val="800"/>
                        </a:spcAft>
                      </a:pPr>
                      <a:r>
                        <a:rPr lang="en-US" sz="1400" dirty="0" smtClean="0">
                          <a:effectLst/>
                        </a:rPr>
                        <a:t>Public </a:t>
                      </a:r>
                      <a:r>
                        <a:rPr lang="en-US" sz="1400" dirty="0">
                          <a:effectLst/>
                        </a:rPr>
                        <a:t>Limited Company quoted on Pakistan Stock Exchange</a:t>
                      </a:r>
                      <a:endParaRPr lang="en-US" sz="1400" dirty="0">
                        <a:effectLst/>
                        <a:latin typeface="Calibri"/>
                        <a:ea typeface="Calibri"/>
                        <a:cs typeface="Arial"/>
                      </a:endParaRPr>
                    </a:p>
                  </a:txBody>
                  <a:tcPr marL="0" marR="0" marT="0" marB="0" anchor="ctr"/>
                </a:tc>
              </a:tr>
              <a:tr h="381000">
                <a:tc>
                  <a:txBody>
                    <a:bodyPr/>
                    <a:lstStyle/>
                    <a:p>
                      <a:pPr>
                        <a:lnSpc>
                          <a:spcPct val="107000"/>
                        </a:lnSpc>
                        <a:spcAft>
                          <a:spcPts val="800"/>
                        </a:spcAft>
                      </a:pPr>
                      <a:r>
                        <a:rPr lang="en-US" sz="1400">
                          <a:effectLst/>
                        </a:rPr>
                        <a:t>  Date of Incorporation</a:t>
                      </a:r>
                      <a:endParaRPr lang="en-US" sz="1400">
                        <a:effectLst/>
                        <a:latin typeface="Calibri"/>
                        <a:ea typeface="Calibri"/>
                        <a:cs typeface="Arial"/>
                      </a:endParaRPr>
                    </a:p>
                  </a:txBody>
                  <a:tcPr marL="0" marR="0" marT="0" marB="0" anchor="ctr"/>
                </a:tc>
                <a:tc>
                  <a:txBody>
                    <a:bodyPr/>
                    <a:lstStyle/>
                    <a:p>
                      <a:pPr>
                        <a:lnSpc>
                          <a:spcPct val="107000"/>
                        </a:lnSpc>
                        <a:spcAft>
                          <a:spcPts val="800"/>
                        </a:spcAft>
                      </a:pPr>
                      <a:r>
                        <a:rPr lang="en-US" sz="1400" dirty="0">
                          <a:effectLst/>
                        </a:rPr>
                        <a:t>  19 October, 1965</a:t>
                      </a:r>
                      <a:endParaRPr lang="en-US" sz="1400" dirty="0">
                        <a:effectLst/>
                        <a:latin typeface="Calibri"/>
                        <a:ea typeface="Calibri"/>
                        <a:cs typeface="Arial"/>
                      </a:endParaRPr>
                    </a:p>
                  </a:txBody>
                  <a:tcPr marL="0" marR="0" marT="0" marB="0" anchor="ctr"/>
                </a:tc>
              </a:tr>
              <a:tr h="381000">
                <a:tc>
                  <a:txBody>
                    <a:bodyPr/>
                    <a:lstStyle/>
                    <a:p>
                      <a:pPr>
                        <a:lnSpc>
                          <a:spcPct val="107000"/>
                        </a:lnSpc>
                        <a:spcAft>
                          <a:spcPts val="800"/>
                        </a:spcAft>
                      </a:pPr>
                      <a:r>
                        <a:rPr lang="en-US" sz="1400" dirty="0">
                          <a:effectLst/>
                        </a:rPr>
                        <a:t>  Date of Commencement of Business</a:t>
                      </a:r>
                      <a:endParaRPr lang="en-US" sz="1400" dirty="0">
                        <a:effectLst/>
                        <a:latin typeface="Calibri"/>
                        <a:ea typeface="Calibri"/>
                        <a:cs typeface="Arial"/>
                      </a:endParaRPr>
                    </a:p>
                  </a:txBody>
                  <a:tcPr marL="0" marR="0" marT="0" marB="0" anchor="ctr"/>
                </a:tc>
                <a:tc>
                  <a:txBody>
                    <a:bodyPr/>
                    <a:lstStyle/>
                    <a:p>
                      <a:pPr>
                        <a:lnSpc>
                          <a:spcPct val="107000"/>
                        </a:lnSpc>
                        <a:spcAft>
                          <a:spcPts val="800"/>
                        </a:spcAft>
                      </a:pPr>
                      <a:r>
                        <a:rPr lang="en-US" sz="1400" dirty="0">
                          <a:effectLst/>
                        </a:rPr>
                        <a:t>  24 November, 1965</a:t>
                      </a:r>
                      <a:endParaRPr lang="en-US" sz="1400" dirty="0">
                        <a:effectLst/>
                        <a:latin typeface="Calibri"/>
                        <a:ea typeface="Calibri"/>
                        <a:cs typeface="Arial"/>
                      </a:endParaRPr>
                    </a:p>
                  </a:txBody>
                  <a:tcPr marL="0" marR="0" marT="0" marB="0" anchor="ctr"/>
                </a:tc>
              </a:tr>
              <a:tr h="381000">
                <a:tc>
                  <a:txBody>
                    <a:bodyPr/>
                    <a:lstStyle/>
                    <a:p>
                      <a:pPr>
                        <a:lnSpc>
                          <a:spcPct val="107000"/>
                        </a:lnSpc>
                        <a:spcAft>
                          <a:spcPts val="800"/>
                        </a:spcAft>
                      </a:pPr>
                      <a:r>
                        <a:rPr lang="en-US" sz="1400">
                          <a:effectLst/>
                        </a:rPr>
                        <a:t>  Date Of Commercial Production</a:t>
                      </a:r>
                      <a:endParaRPr lang="en-US" sz="1400">
                        <a:effectLst/>
                        <a:latin typeface="Calibri"/>
                        <a:ea typeface="Calibri"/>
                        <a:cs typeface="Arial"/>
                      </a:endParaRPr>
                    </a:p>
                  </a:txBody>
                  <a:tcPr marL="0" marR="0" marT="0" marB="0" anchor="ctr"/>
                </a:tc>
                <a:tc>
                  <a:txBody>
                    <a:bodyPr/>
                    <a:lstStyle/>
                    <a:p>
                      <a:pPr>
                        <a:lnSpc>
                          <a:spcPct val="107000"/>
                        </a:lnSpc>
                        <a:spcAft>
                          <a:spcPts val="800"/>
                        </a:spcAft>
                      </a:pPr>
                      <a:r>
                        <a:rPr lang="en-US" sz="1400" dirty="0">
                          <a:effectLst/>
                        </a:rPr>
                        <a:t>  15 October, 1966</a:t>
                      </a:r>
                      <a:endParaRPr lang="en-US" sz="1400" dirty="0">
                        <a:effectLst/>
                        <a:latin typeface="Calibri"/>
                        <a:ea typeface="Calibri"/>
                        <a:cs typeface="Arial"/>
                      </a:endParaRPr>
                    </a:p>
                  </a:txBody>
                  <a:tcPr marL="0" marR="0" marT="0" marB="0" anchor="ctr"/>
                </a:tc>
              </a:tr>
              <a:tr h="381000">
                <a:tc>
                  <a:txBody>
                    <a:bodyPr/>
                    <a:lstStyle/>
                    <a:p>
                      <a:pPr>
                        <a:lnSpc>
                          <a:spcPct val="107000"/>
                        </a:lnSpc>
                        <a:spcAft>
                          <a:spcPts val="800"/>
                        </a:spcAft>
                      </a:pPr>
                      <a:r>
                        <a:rPr lang="en-US" sz="1400">
                          <a:effectLst/>
                        </a:rPr>
                        <a:t>  Brief Description of Business  Activities</a:t>
                      </a:r>
                      <a:endParaRPr lang="en-US" sz="1400">
                        <a:effectLst/>
                        <a:latin typeface="Calibri"/>
                        <a:ea typeface="Calibri"/>
                        <a:cs typeface="Arial"/>
                      </a:endParaRPr>
                    </a:p>
                  </a:txBody>
                  <a:tcPr marL="0" marR="0" marT="0" marB="0" anchor="ctr"/>
                </a:tc>
                <a:tc>
                  <a:txBody>
                    <a:bodyPr/>
                    <a:lstStyle/>
                    <a:p>
                      <a:pPr>
                        <a:lnSpc>
                          <a:spcPct val="107000"/>
                        </a:lnSpc>
                        <a:spcAft>
                          <a:spcPts val="800"/>
                        </a:spcAft>
                      </a:pPr>
                      <a:r>
                        <a:rPr lang="en-US" sz="1400" dirty="0">
                          <a:effectLst/>
                        </a:rPr>
                        <a:t>  Production and Sale of Sugar</a:t>
                      </a:r>
                      <a:endParaRPr lang="en-US" sz="1400" dirty="0">
                        <a:effectLst/>
                        <a:latin typeface="Calibri"/>
                        <a:ea typeface="Calibri"/>
                        <a:cs typeface="Arial"/>
                      </a:endParaRPr>
                    </a:p>
                  </a:txBody>
                  <a:tcPr marL="0" marR="0" marT="0" marB="0" anchor="ctr"/>
                </a:tc>
              </a:tr>
              <a:tr h="381000">
                <a:tc>
                  <a:txBody>
                    <a:bodyPr/>
                    <a:lstStyle/>
                    <a:p>
                      <a:pPr lvl="0" algn="l">
                        <a:lnSpc>
                          <a:spcPct val="107000"/>
                        </a:lnSpc>
                        <a:spcAft>
                          <a:spcPts val="800"/>
                        </a:spcAft>
                      </a:pPr>
                      <a:r>
                        <a:rPr lang="en-US" sz="1400" dirty="0" smtClean="0">
                          <a:effectLst/>
                          <a:latin typeface="Calibri"/>
                          <a:ea typeface="Calibri"/>
                          <a:cs typeface="Arial"/>
                        </a:rPr>
                        <a:t>  Mills </a:t>
                      </a:r>
                    </a:p>
                  </a:txBody>
                  <a:tcPr marL="0" marR="0" marT="0" marB="0" anchor="ctr"/>
                </a:tc>
                <a:tc>
                  <a:txBody>
                    <a:bodyPr/>
                    <a:lstStyle/>
                    <a:p>
                      <a:pPr marL="0" algn="l" defTabSz="914400" rtl="0" eaLnBrk="1" latinLnBrk="0" hangingPunct="1">
                        <a:lnSpc>
                          <a:spcPct val="107000"/>
                        </a:lnSpc>
                        <a:spcAft>
                          <a:spcPts val="800"/>
                        </a:spcAft>
                      </a:pPr>
                      <a:r>
                        <a:rPr lang="en-US" sz="1400" kern="1200" dirty="0" smtClean="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Chishtian</a:t>
                      </a:r>
                      <a:r>
                        <a:rPr lang="en-US" sz="1400" kern="1200" dirty="0" smtClean="0">
                          <a:solidFill>
                            <a:schemeClr val="dk1"/>
                          </a:solidFill>
                          <a:effectLst/>
                          <a:latin typeface="+mn-lt"/>
                          <a:ea typeface="+mn-ea"/>
                          <a:cs typeface="+mn-cs"/>
                        </a:rPr>
                        <a:t>, District </a:t>
                      </a:r>
                      <a:r>
                        <a:rPr lang="en-US" sz="1400" kern="1200" dirty="0" err="1" smtClean="0">
                          <a:solidFill>
                            <a:schemeClr val="dk1"/>
                          </a:solidFill>
                          <a:effectLst/>
                          <a:latin typeface="+mn-lt"/>
                          <a:ea typeface="+mn-ea"/>
                          <a:cs typeface="+mn-cs"/>
                        </a:rPr>
                        <a:t>Bahawalnagar</a:t>
                      </a:r>
                      <a:r>
                        <a:rPr lang="en-US" sz="1400" kern="1200" dirty="0" smtClean="0">
                          <a:solidFill>
                            <a:schemeClr val="dk1"/>
                          </a:solidFill>
                          <a:effectLst/>
                          <a:latin typeface="+mn-lt"/>
                          <a:ea typeface="+mn-ea"/>
                          <a:cs typeface="+mn-cs"/>
                        </a:rPr>
                        <a:t>, Punjab</a:t>
                      </a:r>
                      <a:endParaRPr lang="en-US" sz="1400" kern="1200" dirty="0">
                        <a:solidFill>
                          <a:schemeClr val="dk1"/>
                        </a:solidFill>
                        <a:effectLst/>
                        <a:latin typeface="+mn-lt"/>
                        <a:ea typeface="+mn-ea"/>
                        <a:cs typeface="+mn-cs"/>
                      </a:endParaRPr>
                    </a:p>
                  </a:txBody>
                  <a:tcPr marL="0" marR="0" marT="0" marB="0" anchor="ctr"/>
                </a:tc>
              </a:tr>
              <a:tr h="381000">
                <a:tc>
                  <a:txBody>
                    <a:bodyPr/>
                    <a:lstStyle/>
                    <a:p>
                      <a:pPr algn="l">
                        <a:lnSpc>
                          <a:spcPct val="107000"/>
                        </a:lnSpc>
                        <a:spcAft>
                          <a:spcPts val="800"/>
                        </a:spcAft>
                      </a:pPr>
                      <a:r>
                        <a:rPr lang="en-US" sz="1400" dirty="0" smtClean="0">
                          <a:effectLst/>
                          <a:latin typeface="Calibri"/>
                          <a:ea typeface="Calibri"/>
                          <a:cs typeface="Arial"/>
                        </a:rPr>
                        <a:t>  Registered Office    </a:t>
                      </a:r>
                      <a:endParaRPr lang="en-US" sz="1400" dirty="0">
                        <a:effectLst/>
                        <a:latin typeface="Calibri"/>
                        <a:ea typeface="Calibri"/>
                        <a:cs typeface="Arial"/>
                      </a:endParaRPr>
                    </a:p>
                  </a:txBody>
                  <a:tcPr marL="0" marR="0" marT="0" marB="0" anchor="ctr"/>
                </a:tc>
                <a:tc>
                  <a:txBody>
                    <a:bodyPr/>
                    <a:lstStyle/>
                    <a:p>
                      <a:pPr>
                        <a:lnSpc>
                          <a:spcPct val="107000"/>
                        </a:lnSpc>
                        <a:spcAft>
                          <a:spcPts val="800"/>
                        </a:spcAft>
                      </a:pPr>
                      <a:r>
                        <a:rPr lang="en-US" sz="1400" dirty="0" smtClean="0">
                          <a:effectLst/>
                          <a:latin typeface="Calibri"/>
                          <a:ea typeface="Calibri"/>
                          <a:cs typeface="Arial"/>
                        </a:rPr>
                        <a:t>Haji Adam Chambers,</a:t>
                      </a:r>
                      <a:r>
                        <a:rPr lang="en-US" sz="1400" baseline="0" dirty="0" smtClean="0">
                          <a:effectLst/>
                          <a:latin typeface="Calibri"/>
                          <a:ea typeface="Calibri"/>
                          <a:cs typeface="Arial"/>
                        </a:rPr>
                        <a:t> I.I </a:t>
                      </a:r>
                      <a:r>
                        <a:rPr lang="en-US" sz="1400" baseline="0" dirty="0" err="1" smtClean="0">
                          <a:effectLst/>
                          <a:latin typeface="Calibri"/>
                          <a:ea typeface="Calibri"/>
                          <a:cs typeface="Arial"/>
                        </a:rPr>
                        <a:t>Chundrigar</a:t>
                      </a:r>
                      <a:r>
                        <a:rPr lang="en-US" sz="1400" baseline="0" dirty="0" smtClean="0">
                          <a:effectLst/>
                          <a:latin typeface="Calibri"/>
                          <a:ea typeface="Calibri"/>
                          <a:cs typeface="Arial"/>
                        </a:rPr>
                        <a:t> Road, Karachi</a:t>
                      </a:r>
                      <a:endParaRPr lang="en-US" sz="1400" dirty="0">
                        <a:effectLst/>
                        <a:latin typeface="Calibri"/>
                        <a:ea typeface="Calibri"/>
                        <a:cs typeface="Arial"/>
                      </a:endParaRPr>
                    </a:p>
                  </a:txBody>
                  <a:tcPr marL="0" marR="0" marT="0" marB="0" anchor="ctr"/>
                </a:tc>
              </a:tr>
              <a:tr h="381000">
                <a:tc>
                  <a:txBody>
                    <a:bodyPr/>
                    <a:lstStyle/>
                    <a:p>
                      <a:pPr>
                        <a:lnSpc>
                          <a:spcPct val="107000"/>
                        </a:lnSpc>
                        <a:spcAft>
                          <a:spcPts val="800"/>
                        </a:spcAft>
                      </a:pPr>
                      <a:r>
                        <a:rPr lang="en-US" sz="1400" dirty="0">
                          <a:effectLst/>
                        </a:rPr>
                        <a:t>  National Tax Number</a:t>
                      </a:r>
                      <a:endParaRPr lang="en-US" sz="1400" dirty="0">
                        <a:effectLst/>
                        <a:latin typeface="Calibri"/>
                        <a:ea typeface="Calibri"/>
                        <a:cs typeface="Arial"/>
                      </a:endParaRPr>
                    </a:p>
                  </a:txBody>
                  <a:tcPr marL="0" marR="0" marT="0" marB="0" anchor="ctr"/>
                </a:tc>
                <a:tc>
                  <a:txBody>
                    <a:bodyPr/>
                    <a:lstStyle/>
                    <a:p>
                      <a:pPr>
                        <a:lnSpc>
                          <a:spcPct val="107000"/>
                        </a:lnSpc>
                        <a:spcAft>
                          <a:spcPts val="800"/>
                        </a:spcAft>
                      </a:pPr>
                      <a:r>
                        <a:rPr lang="en-US" sz="1400" dirty="0">
                          <a:effectLst/>
                        </a:rPr>
                        <a:t>  0709384-5</a:t>
                      </a:r>
                      <a:endParaRPr lang="en-US" sz="1400" dirty="0">
                        <a:effectLst/>
                        <a:latin typeface="Calibri"/>
                        <a:ea typeface="Calibri"/>
                        <a:cs typeface="Arial"/>
                      </a:endParaRPr>
                    </a:p>
                  </a:txBody>
                  <a:tcPr marL="0" marR="0" marT="0" marB="0" anchor="ctr"/>
                </a:tc>
              </a:tr>
              <a:tr h="381000">
                <a:tc>
                  <a:txBody>
                    <a:bodyPr/>
                    <a:lstStyle/>
                    <a:p>
                      <a:pPr>
                        <a:lnSpc>
                          <a:spcPct val="107000"/>
                        </a:lnSpc>
                        <a:spcAft>
                          <a:spcPts val="800"/>
                        </a:spcAft>
                      </a:pPr>
                      <a:r>
                        <a:rPr lang="en-US" sz="1400">
                          <a:effectLst/>
                        </a:rPr>
                        <a:t>  Company Registration Number</a:t>
                      </a:r>
                      <a:endParaRPr lang="en-US" sz="1400">
                        <a:effectLst/>
                        <a:latin typeface="Calibri"/>
                        <a:ea typeface="Calibri"/>
                        <a:cs typeface="Arial"/>
                      </a:endParaRPr>
                    </a:p>
                  </a:txBody>
                  <a:tcPr marL="0" marR="0" marT="0" marB="0" anchor="ctr"/>
                </a:tc>
                <a:tc>
                  <a:txBody>
                    <a:bodyPr/>
                    <a:lstStyle/>
                    <a:p>
                      <a:pPr>
                        <a:lnSpc>
                          <a:spcPct val="107000"/>
                        </a:lnSpc>
                        <a:spcAft>
                          <a:spcPts val="800"/>
                        </a:spcAft>
                      </a:pPr>
                      <a:r>
                        <a:rPr lang="en-US" sz="1400" dirty="0">
                          <a:effectLst/>
                        </a:rPr>
                        <a:t>  0002165</a:t>
                      </a:r>
                      <a:endParaRPr lang="en-US" sz="1400" dirty="0">
                        <a:effectLst/>
                        <a:latin typeface="Calibri"/>
                        <a:ea typeface="Calibri"/>
                        <a:cs typeface="Arial"/>
                      </a:endParaRPr>
                    </a:p>
                  </a:txBody>
                  <a:tcPr marL="0" marR="0" marT="0" marB="0" anchor="ctr"/>
                </a:tc>
              </a:tr>
              <a:tr h="381000">
                <a:tc>
                  <a:txBody>
                    <a:bodyPr/>
                    <a:lstStyle/>
                    <a:p>
                      <a:pPr>
                        <a:lnSpc>
                          <a:spcPct val="107000"/>
                        </a:lnSpc>
                        <a:spcAft>
                          <a:spcPts val="800"/>
                        </a:spcAft>
                      </a:pPr>
                      <a:r>
                        <a:rPr lang="en-US" sz="1400">
                          <a:effectLst/>
                        </a:rPr>
                        <a:t> Company Symbol at Stock Exchanges</a:t>
                      </a:r>
                      <a:endParaRPr lang="en-US" sz="1400">
                        <a:effectLst/>
                        <a:latin typeface="Calibri"/>
                        <a:ea typeface="Calibri"/>
                        <a:cs typeface="Arial"/>
                      </a:endParaRPr>
                    </a:p>
                  </a:txBody>
                  <a:tcPr marL="0" marR="0" marT="0" marB="0" anchor="ctr"/>
                </a:tc>
                <a:tc>
                  <a:txBody>
                    <a:bodyPr/>
                    <a:lstStyle/>
                    <a:p>
                      <a:pPr>
                        <a:lnSpc>
                          <a:spcPct val="107000"/>
                        </a:lnSpc>
                        <a:spcAft>
                          <a:spcPts val="800"/>
                        </a:spcAft>
                      </a:pPr>
                      <a:r>
                        <a:rPr lang="en-US" sz="1400" dirty="0">
                          <a:effectLst/>
                        </a:rPr>
                        <a:t>  ADAMS</a:t>
                      </a:r>
                      <a:endParaRPr lang="en-US" sz="1400" dirty="0">
                        <a:effectLst/>
                        <a:latin typeface="Calibri"/>
                        <a:ea typeface="Calibri"/>
                        <a:cs typeface="Arial"/>
                      </a:endParaRPr>
                    </a:p>
                  </a:txBody>
                  <a:tcPr marL="0" marR="0" marT="0" marB="0" anchor="ctr"/>
                </a:tc>
              </a:tr>
              <a:tr h="381000">
                <a:tc>
                  <a:txBody>
                    <a:bodyPr/>
                    <a:lstStyle/>
                    <a:p>
                      <a:pPr>
                        <a:lnSpc>
                          <a:spcPct val="107000"/>
                        </a:lnSpc>
                        <a:spcAft>
                          <a:spcPts val="800"/>
                        </a:spcAft>
                      </a:pPr>
                      <a:r>
                        <a:rPr lang="en-US" sz="1400">
                          <a:effectLst/>
                        </a:rPr>
                        <a:t> Credit Rating</a:t>
                      </a:r>
                      <a:endParaRPr lang="en-US" sz="1400">
                        <a:effectLst/>
                        <a:latin typeface="Calibri"/>
                        <a:ea typeface="Calibri"/>
                        <a:cs typeface="Arial"/>
                      </a:endParaRPr>
                    </a:p>
                  </a:txBody>
                  <a:tcPr marL="0" marR="0" marT="0" marB="0" anchor="ctr"/>
                </a:tc>
                <a:tc>
                  <a:txBody>
                    <a:bodyPr/>
                    <a:lstStyle/>
                    <a:p>
                      <a:pPr>
                        <a:lnSpc>
                          <a:spcPct val="107000"/>
                        </a:lnSpc>
                        <a:spcAft>
                          <a:spcPts val="0"/>
                        </a:spcAft>
                      </a:pPr>
                      <a:r>
                        <a:rPr lang="en-US" sz="1400" dirty="0">
                          <a:effectLst/>
                        </a:rPr>
                        <a:t>  Long Term     A -</a:t>
                      </a:r>
                    </a:p>
                    <a:p>
                      <a:pPr>
                        <a:lnSpc>
                          <a:spcPct val="107000"/>
                        </a:lnSpc>
                        <a:spcAft>
                          <a:spcPts val="0"/>
                        </a:spcAft>
                      </a:pPr>
                      <a:r>
                        <a:rPr lang="en-US" sz="1400" dirty="0">
                          <a:effectLst/>
                        </a:rPr>
                        <a:t>  Short Term    A -2</a:t>
                      </a:r>
                      <a:endParaRPr lang="en-US" sz="1400" dirty="0">
                        <a:effectLst/>
                        <a:latin typeface="Calibri"/>
                        <a:ea typeface="Calibri"/>
                        <a:cs typeface="Arial"/>
                      </a:endParaRPr>
                    </a:p>
                  </a:txBody>
                  <a:tcPr marL="0" marR="0" marT="0" marB="0" anchor="ctr"/>
                </a:tc>
              </a:tr>
            </a:tbl>
          </a:graphicData>
        </a:graphic>
      </p:graphicFrame>
      <p:sp>
        <p:nvSpPr>
          <p:cNvPr id="3" name="Slide Number Placeholder 2"/>
          <p:cNvSpPr>
            <a:spLocks noGrp="1"/>
          </p:cNvSpPr>
          <p:nvPr>
            <p:ph type="sldNum" sz="quarter" idx="12"/>
          </p:nvPr>
        </p:nvSpPr>
        <p:spPr/>
        <p:txBody>
          <a:bodyPr/>
          <a:lstStyle/>
          <a:p>
            <a:fld id="{8282A157-3ED7-40E2-BE0F-B9590EFFA851}" type="slidenum">
              <a:rPr lang="en-US" smtClean="0"/>
              <a:t>3</a:t>
            </a:fld>
            <a:endParaRPr lang="en-US"/>
          </a:p>
        </p:txBody>
      </p:sp>
    </p:spTree>
    <p:extLst>
      <p:ext uri="{BB962C8B-B14F-4D97-AF65-F5344CB8AC3E}">
        <p14:creationId xmlns:p14="http://schemas.microsoft.com/office/powerpoint/2010/main" val="3571355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B050"/>
                </a:solidFill>
              </a:rPr>
              <a:t>Adam Sugar Mills Limited        </a:t>
            </a:r>
            <a:r>
              <a:rPr lang="en-US" b="1" dirty="0" smtClean="0">
                <a:solidFill>
                  <a:srgbClr val="00B050"/>
                </a:solidFill>
              </a:rPr>
              <a:t>Operational &amp; Financial Brief</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926337774"/>
              </p:ext>
            </p:extLst>
          </p:nvPr>
        </p:nvGraphicFramePr>
        <p:xfrm>
          <a:off x="1835696" y="1556792"/>
          <a:ext cx="5688632" cy="4766134"/>
        </p:xfrm>
        <a:graphic>
          <a:graphicData uri="http://schemas.openxmlformats.org/drawingml/2006/table">
            <a:tbl>
              <a:tblPr>
                <a:tableStyleId>{5C22544A-7EE6-4342-B048-85BDC9FD1C3A}</a:tableStyleId>
              </a:tblPr>
              <a:tblGrid>
                <a:gridCol w="3418439"/>
                <a:gridCol w="1262081"/>
                <a:gridCol w="1008112"/>
              </a:tblGrid>
              <a:tr h="436952">
                <a:tc>
                  <a:txBody>
                    <a:bodyPr/>
                    <a:lstStyle/>
                    <a:p>
                      <a:pPr algn="ctr" fontAlgn="b"/>
                      <a:r>
                        <a:rPr lang="en-US" sz="1200" u="none" strike="noStrike" dirty="0">
                          <a:effectLst/>
                        </a:rPr>
                        <a:t>Particulars</a:t>
                      </a:r>
                      <a:endParaRPr lang="en-US" sz="1200" b="1" i="0" u="none" strike="noStrike" dirty="0">
                        <a:solidFill>
                          <a:srgbClr val="000000"/>
                        </a:solidFill>
                        <a:effectLst/>
                        <a:latin typeface="Calibri"/>
                      </a:endParaRPr>
                    </a:p>
                  </a:txBody>
                  <a:tcPr marL="7568" marR="7568" marT="7568" marB="0" anchor="b"/>
                </a:tc>
                <a:tc>
                  <a:txBody>
                    <a:bodyPr/>
                    <a:lstStyle/>
                    <a:p>
                      <a:pPr algn="ctr" fontAlgn="b"/>
                      <a:r>
                        <a:rPr lang="en-US" sz="1200" u="none" strike="noStrike" dirty="0">
                          <a:effectLst/>
                        </a:rPr>
                        <a:t>FY-2024</a:t>
                      </a:r>
                      <a:endParaRPr lang="en-US" sz="1200" b="1" i="0" u="none" strike="noStrike" dirty="0">
                        <a:solidFill>
                          <a:srgbClr val="000000"/>
                        </a:solidFill>
                        <a:effectLst/>
                        <a:latin typeface="Calibri"/>
                      </a:endParaRPr>
                    </a:p>
                  </a:txBody>
                  <a:tcPr marL="7568" marR="7568" marT="7568" marB="0" anchor="b"/>
                </a:tc>
                <a:tc>
                  <a:txBody>
                    <a:bodyPr/>
                    <a:lstStyle/>
                    <a:p>
                      <a:pPr algn="ctr" fontAlgn="b"/>
                      <a:r>
                        <a:rPr lang="en-US" sz="1200" u="none" strike="noStrike" dirty="0">
                          <a:effectLst/>
                        </a:rPr>
                        <a:t>FY-2023</a:t>
                      </a:r>
                      <a:endParaRPr lang="en-US" sz="1200" b="1" i="0" u="none" strike="noStrike" dirty="0">
                        <a:solidFill>
                          <a:srgbClr val="000000"/>
                        </a:solidFill>
                        <a:effectLst/>
                        <a:latin typeface="Calibri"/>
                      </a:endParaRPr>
                    </a:p>
                  </a:txBody>
                  <a:tcPr marL="7568" marR="7568" marT="7568" marB="0" anchor="b"/>
                </a:tc>
              </a:tr>
              <a:tr h="196781">
                <a:tc>
                  <a:txBody>
                    <a:bodyPr/>
                    <a:lstStyle/>
                    <a:p>
                      <a:pPr algn="l" fontAlgn="b"/>
                      <a:r>
                        <a:rPr lang="en-US" sz="1200" u="none" strike="noStrike" dirty="0">
                          <a:effectLst/>
                        </a:rPr>
                        <a:t> </a:t>
                      </a:r>
                      <a:endParaRPr lang="en-US" sz="1200" b="0" i="0" u="none" strike="noStrike" dirty="0">
                        <a:solidFill>
                          <a:srgbClr val="000000"/>
                        </a:solidFill>
                        <a:effectLst/>
                        <a:latin typeface="Calibri"/>
                      </a:endParaRPr>
                    </a:p>
                  </a:txBody>
                  <a:tcPr marL="7568" marR="7568" marT="7568" marB="0" anchor="b"/>
                </a:tc>
                <a:tc>
                  <a:txBody>
                    <a:bodyPr/>
                    <a:lstStyle/>
                    <a:p>
                      <a:pPr algn="l" fontAlgn="b"/>
                      <a:r>
                        <a:rPr lang="en-US" sz="1200" u="none" strike="noStrike" dirty="0">
                          <a:effectLst/>
                        </a:rPr>
                        <a:t> </a:t>
                      </a:r>
                      <a:endParaRPr lang="en-US" sz="1200" b="0" i="0" u="none" strike="noStrike" dirty="0">
                        <a:solidFill>
                          <a:srgbClr val="000000"/>
                        </a:solidFill>
                        <a:effectLst/>
                        <a:latin typeface="Calibri"/>
                      </a:endParaRPr>
                    </a:p>
                  </a:txBody>
                  <a:tcPr marL="7568" marR="7568" marT="7568" marB="0" anchor="b"/>
                </a:tc>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7568" marR="7568" marT="7568" marB="0" anchor="b"/>
                </a:tc>
              </a:tr>
              <a:tr h="196781">
                <a:tc>
                  <a:txBody>
                    <a:bodyPr/>
                    <a:lstStyle/>
                    <a:p>
                      <a:pPr algn="l" fontAlgn="b"/>
                      <a:r>
                        <a:rPr lang="en-US" sz="1200" u="none" strike="noStrike" dirty="0">
                          <a:effectLst/>
                        </a:rPr>
                        <a:t>Cane Crushed - Metric Ton</a:t>
                      </a:r>
                      <a:endParaRPr lang="en-US" sz="1200" b="0" i="0" u="none" strike="noStrike" dirty="0">
                        <a:solidFill>
                          <a:srgbClr val="000000"/>
                        </a:solidFill>
                        <a:effectLst/>
                        <a:latin typeface="Calibri"/>
                      </a:endParaRPr>
                    </a:p>
                  </a:txBody>
                  <a:tcPr marL="7568" marR="7568" marT="7568" marB="0" anchor="b"/>
                </a:tc>
                <a:tc>
                  <a:txBody>
                    <a:bodyPr/>
                    <a:lstStyle/>
                    <a:p>
                      <a:pPr algn="r" fontAlgn="b"/>
                      <a:r>
                        <a:rPr lang="en-US" sz="1200" u="none" strike="noStrike" dirty="0">
                          <a:effectLst/>
                        </a:rPr>
                        <a:t>            684,186 </a:t>
                      </a:r>
                      <a:endParaRPr lang="en-US" sz="1200" b="0" i="0" u="none" strike="noStrike" dirty="0">
                        <a:solidFill>
                          <a:srgbClr val="000000"/>
                        </a:solidFill>
                        <a:effectLst/>
                        <a:latin typeface="Calibri"/>
                      </a:endParaRPr>
                    </a:p>
                  </a:txBody>
                  <a:tcPr marL="7568" marR="7568" marT="7568" marB="0" anchor="b"/>
                </a:tc>
                <a:tc>
                  <a:txBody>
                    <a:bodyPr/>
                    <a:lstStyle/>
                    <a:p>
                      <a:pPr algn="r" fontAlgn="b"/>
                      <a:r>
                        <a:rPr lang="en-US" sz="1200" u="none" strike="noStrike" dirty="0">
                          <a:effectLst/>
                        </a:rPr>
                        <a:t>            590,048 </a:t>
                      </a:r>
                      <a:endParaRPr lang="en-US" sz="1200" b="0" i="0" u="none" strike="noStrike" dirty="0">
                        <a:solidFill>
                          <a:srgbClr val="000000"/>
                        </a:solidFill>
                        <a:effectLst/>
                        <a:latin typeface="Calibri"/>
                      </a:endParaRPr>
                    </a:p>
                  </a:txBody>
                  <a:tcPr marL="7568" marR="7568" marT="7568" marB="0" anchor="b"/>
                </a:tc>
              </a:tr>
              <a:tr h="196781">
                <a:tc>
                  <a:txBody>
                    <a:bodyPr/>
                    <a:lstStyle/>
                    <a:p>
                      <a:pPr algn="l" fontAlgn="b"/>
                      <a:r>
                        <a:rPr lang="en-US" sz="1200" u="none" strike="noStrike">
                          <a:effectLst/>
                        </a:rPr>
                        <a:t>Recovery - %</a:t>
                      </a:r>
                      <a:endParaRPr lang="en-US" sz="1200" b="0" i="0" u="none" strike="noStrike">
                        <a:solidFill>
                          <a:srgbClr val="000000"/>
                        </a:solidFill>
                        <a:effectLst/>
                        <a:latin typeface="Calibri"/>
                      </a:endParaRPr>
                    </a:p>
                  </a:txBody>
                  <a:tcPr marL="7568" marR="7568" marT="7568" marB="0" anchor="b"/>
                </a:tc>
                <a:tc>
                  <a:txBody>
                    <a:bodyPr/>
                    <a:lstStyle/>
                    <a:p>
                      <a:pPr algn="r" fontAlgn="b"/>
                      <a:r>
                        <a:rPr lang="en-US" sz="1200" u="none" strike="noStrike" dirty="0">
                          <a:effectLst/>
                        </a:rPr>
                        <a:t>10.13%</a:t>
                      </a:r>
                      <a:endParaRPr lang="en-US" sz="1200" b="0" i="0" u="none" strike="noStrike" dirty="0">
                        <a:solidFill>
                          <a:srgbClr val="000000"/>
                        </a:solidFill>
                        <a:effectLst/>
                        <a:latin typeface="Calibri"/>
                      </a:endParaRPr>
                    </a:p>
                  </a:txBody>
                  <a:tcPr marL="7568" marR="7568" marT="7568" marB="0" anchor="b"/>
                </a:tc>
                <a:tc>
                  <a:txBody>
                    <a:bodyPr/>
                    <a:lstStyle/>
                    <a:p>
                      <a:pPr algn="r" fontAlgn="b"/>
                      <a:r>
                        <a:rPr lang="en-US" sz="1200" u="none" strike="noStrike" dirty="0">
                          <a:effectLst/>
                        </a:rPr>
                        <a:t>9.79%</a:t>
                      </a:r>
                      <a:endParaRPr lang="en-US" sz="1200" b="0" i="0" u="none" strike="noStrike" dirty="0">
                        <a:solidFill>
                          <a:srgbClr val="000000"/>
                        </a:solidFill>
                        <a:effectLst/>
                        <a:latin typeface="Calibri"/>
                      </a:endParaRPr>
                    </a:p>
                  </a:txBody>
                  <a:tcPr marL="7568" marR="7568" marT="7568" marB="0" anchor="b"/>
                </a:tc>
              </a:tr>
              <a:tr h="196781">
                <a:tc>
                  <a:txBody>
                    <a:bodyPr/>
                    <a:lstStyle/>
                    <a:p>
                      <a:pPr algn="l" fontAlgn="b"/>
                      <a:r>
                        <a:rPr lang="en-US" sz="1200" u="none" strike="noStrike" dirty="0">
                          <a:effectLst/>
                        </a:rPr>
                        <a:t>Sugar Produced - Metric Tons</a:t>
                      </a:r>
                      <a:endParaRPr lang="en-US" sz="1200" b="0" i="0" u="none" strike="noStrike" dirty="0">
                        <a:solidFill>
                          <a:srgbClr val="000000"/>
                        </a:solidFill>
                        <a:effectLst/>
                        <a:latin typeface="Calibri"/>
                      </a:endParaRPr>
                    </a:p>
                  </a:txBody>
                  <a:tcPr marL="7568" marR="7568" marT="7568" marB="0" anchor="b"/>
                </a:tc>
                <a:tc>
                  <a:txBody>
                    <a:bodyPr/>
                    <a:lstStyle/>
                    <a:p>
                      <a:pPr algn="r" fontAlgn="b"/>
                      <a:r>
                        <a:rPr lang="en-US" sz="1200" u="none" strike="noStrike" dirty="0">
                          <a:effectLst/>
                        </a:rPr>
                        <a:t>              69,369 </a:t>
                      </a:r>
                      <a:endParaRPr lang="en-US" sz="1200" b="0" i="0" u="none" strike="noStrike" dirty="0">
                        <a:solidFill>
                          <a:srgbClr val="000000"/>
                        </a:solidFill>
                        <a:effectLst/>
                        <a:latin typeface="Calibri"/>
                      </a:endParaRPr>
                    </a:p>
                  </a:txBody>
                  <a:tcPr marL="7568" marR="7568" marT="7568" marB="0" anchor="b"/>
                </a:tc>
                <a:tc>
                  <a:txBody>
                    <a:bodyPr/>
                    <a:lstStyle/>
                    <a:p>
                      <a:pPr algn="r" fontAlgn="b"/>
                      <a:r>
                        <a:rPr lang="en-US" sz="1200" u="none" strike="noStrike" dirty="0">
                          <a:effectLst/>
                        </a:rPr>
                        <a:t>              57,790 </a:t>
                      </a:r>
                      <a:endParaRPr lang="en-US" sz="1200" b="0" i="0" u="none" strike="noStrike" dirty="0">
                        <a:solidFill>
                          <a:srgbClr val="000000"/>
                        </a:solidFill>
                        <a:effectLst/>
                        <a:latin typeface="Calibri"/>
                      </a:endParaRPr>
                    </a:p>
                  </a:txBody>
                  <a:tcPr marL="7568" marR="7568" marT="7568" marB="0" anchor="b"/>
                </a:tc>
              </a:tr>
              <a:tr h="196781">
                <a:tc>
                  <a:txBody>
                    <a:bodyPr/>
                    <a:lstStyle/>
                    <a:p>
                      <a:pPr algn="l" fontAlgn="b"/>
                      <a:r>
                        <a:rPr lang="en-US" sz="1200" u="none" strike="noStrike" dirty="0">
                          <a:effectLst/>
                        </a:rPr>
                        <a:t>Season Duration - Days</a:t>
                      </a:r>
                      <a:endParaRPr lang="en-US" sz="1200" b="0" i="0" u="none" strike="noStrike" dirty="0">
                        <a:solidFill>
                          <a:srgbClr val="000000"/>
                        </a:solidFill>
                        <a:effectLst/>
                        <a:latin typeface="Calibri"/>
                      </a:endParaRPr>
                    </a:p>
                  </a:txBody>
                  <a:tcPr marL="7568" marR="7568" marT="7568" marB="0" anchor="b"/>
                </a:tc>
                <a:tc>
                  <a:txBody>
                    <a:bodyPr/>
                    <a:lstStyle/>
                    <a:p>
                      <a:pPr algn="r" fontAlgn="b"/>
                      <a:r>
                        <a:rPr lang="en-US" sz="1200" u="none" strike="noStrike">
                          <a:effectLst/>
                        </a:rPr>
                        <a:t>                   104 </a:t>
                      </a:r>
                      <a:endParaRPr lang="en-US" sz="1200" b="0" i="0" u="none" strike="noStrike">
                        <a:solidFill>
                          <a:srgbClr val="000000"/>
                        </a:solidFill>
                        <a:effectLst/>
                        <a:latin typeface="Calibri"/>
                      </a:endParaRPr>
                    </a:p>
                  </a:txBody>
                  <a:tcPr marL="7568" marR="7568" marT="7568" marB="0" anchor="b"/>
                </a:tc>
                <a:tc>
                  <a:txBody>
                    <a:bodyPr/>
                    <a:lstStyle/>
                    <a:p>
                      <a:pPr algn="r" fontAlgn="b"/>
                      <a:r>
                        <a:rPr lang="en-US" sz="1200" u="none" strike="noStrike" dirty="0">
                          <a:effectLst/>
                        </a:rPr>
                        <a:t>                   106 </a:t>
                      </a:r>
                      <a:endParaRPr lang="en-US" sz="1200" b="0" i="0" u="none" strike="noStrike" dirty="0">
                        <a:solidFill>
                          <a:srgbClr val="000000"/>
                        </a:solidFill>
                        <a:effectLst/>
                        <a:latin typeface="Calibri"/>
                      </a:endParaRPr>
                    </a:p>
                  </a:txBody>
                  <a:tcPr marL="7568" marR="7568" marT="7568" marB="0" anchor="b"/>
                </a:tc>
              </a:tr>
              <a:tr h="196781">
                <a:tc>
                  <a:txBody>
                    <a:bodyPr/>
                    <a:lstStyle/>
                    <a:p>
                      <a:pPr algn="l" fontAlgn="b"/>
                      <a:r>
                        <a:rPr lang="en-US" sz="1200" u="none" strike="noStrike">
                          <a:effectLst/>
                        </a:rPr>
                        <a:t>Minimum Support Price of Sugar Cane - PKR / 40 Kg.</a:t>
                      </a:r>
                      <a:endParaRPr lang="en-US" sz="1200" b="0" i="0" u="none" strike="noStrike">
                        <a:solidFill>
                          <a:srgbClr val="000000"/>
                        </a:solidFill>
                        <a:effectLst/>
                        <a:latin typeface="Calibri"/>
                      </a:endParaRPr>
                    </a:p>
                  </a:txBody>
                  <a:tcPr marL="7568" marR="7568" marT="7568" marB="0" anchor="b"/>
                </a:tc>
                <a:tc>
                  <a:txBody>
                    <a:bodyPr/>
                    <a:lstStyle/>
                    <a:p>
                      <a:pPr algn="r" fontAlgn="b"/>
                      <a:r>
                        <a:rPr lang="en-US" sz="1200" u="none" strike="noStrike">
                          <a:effectLst/>
                        </a:rPr>
                        <a:t>              400.00 </a:t>
                      </a:r>
                      <a:endParaRPr lang="en-US" sz="1200" b="0" i="0" u="none" strike="noStrike">
                        <a:solidFill>
                          <a:srgbClr val="000000"/>
                        </a:solidFill>
                        <a:effectLst/>
                        <a:latin typeface="Calibri"/>
                      </a:endParaRPr>
                    </a:p>
                  </a:txBody>
                  <a:tcPr marL="7568" marR="7568" marT="7568" marB="0" anchor="b"/>
                </a:tc>
                <a:tc>
                  <a:txBody>
                    <a:bodyPr/>
                    <a:lstStyle/>
                    <a:p>
                      <a:pPr algn="r" fontAlgn="b"/>
                      <a:r>
                        <a:rPr lang="en-US" sz="1200" u="none" strike="noStrike" dirty="0">
                          <a:effectLst/>
                        </a:rPr>
                        <a:t>              300.00 </a:t>
                      </a:r>
                      <a:endParaRPr lang="en-US" sz="1200" b="0" i="0" u="none" strike="noStrike" dirty="0">
                        <a:solidFill>
                          <a:srgbClr val="000000"/>
                        </a:solidFill>
                        <a:effectLst/>
                        <a:latin typeface="Calibri"/>
                      </a:endParaRPr>
                    </a:p>
                  </a:txBody>
                  <a:tcPr marL="7568" marR="7568" marT="7568" marB="0" anchor="b"/>
                </a:tc>
              </a:tr>
              <a:tr h="196781">
                <a:tc>
                  <a:txBody>
                    <a:bodyPr/>
                    <a:lstStyle/>
                    <a:p>
                      <a:pPr algn="l" fontAlgn="b"/>
                      <a:r>
                        <a:rPr lang="en-US" sz="1200" u="none" strike="noStrike" dirty="0" smtClean="0">
                          <a:effectLst/>
                        </a:rPr>
                        <a:t>Sugar </a:t>
                      </a:r>
                      <a:r>
                        <a:rPr lang="en-US" sz="1200" u="none" strike="noStrike" dirty="0">
                          <a:effectLst/>
                        </a:rPr>
                        <a:t>Cane Cost per 40 Kg. </a:t>
                      </a:r>
                      <a:endParaRPr lang="en-US" sz="1200" b="1" i="0" u="none" strike="noStrike" dirty="0">
                        <a:solidFill>
                          <a:srgbClr val="000000"/>
                        </a:solidFill>
                        <a:effectLst/>
                        <a:latin typeface="Calibri"/>
                      </a:endParaRPr>
                    </a:p>
                  </a:txBody>
                  <a:tcPr marL="7568" marR="7568" marT="7568" marB="0" anchor="b"/>
                </a:tc>
                <a:tc>
                  <a:txBody>
                    <a:bodyPr/>
                    <a:lstStyle/>
                    <a:p>
                      <a:pPr algn="r" fontAlgn="b"/>
                      <a:r>
                        <a:rPr lang="en-US" sz="1200" u="none" strike="noStrike">
                          <a:effectLst/>
                        </a:rPr>
                        <a:t>              450.37 </a:t>
                      </a:r>
                      <a:endParaRPr lang="en-US" sz="1200" b="1" i="0" u="none" strike="noStrike">
                        <a:solidFill>
                          <a:srgbClr val="000000"/>
                        </a:solidFill>
                        <a:effectLst/>
                        <a:latin typeface="Calibri"/>
                      </a:endParaRPr>
                    </a:p>
                  </a:txBody>
                  <a:tcPr marL="7568" marR="7568" marT="7568" marB="0" anchor="b"/>
                </a:tc>
                <a:tc>
                  <a:txBody>
                    <a:bodyPr/>
                    <a:lstStyle/>
                    <a:p>
                      <a:pPr algn="r" fontAlgn="b"/>
                      <a:r>
                        <a:rPr lang="en-US" sz="1200" u="none" strike="noStrike" dirty="0">
                          <a:effectLst/>
                        </a:rPr>
                        <a:t>              313.96 </a:t>
                      </a:r>
                      <a:endParaRPr lang="en-US" sz="1200" b="1" i="0" u="none" strike="noStrike" dirty="0">
                        <a:solidFill>
                          <a:srgbClr val="000000"/>
                        </a:solidFill>
                        <a:effectLst/>
                        <a:latin typeface="Calibri"/>
                      </a:endParaRPr>
                    </a:p>
                  </a:txBody>
                  <a:tcPr marL="7568" marR="7568" marT="7568" marB="0" anchor="b"/>
                </a:tc>
              </a:tr>
              <a:tr h="196781">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7568" marR="7568" marT="7568" marB="0" anchor="b"/>
                </a:tc>
                <a:tc>
                  <a:txBody>
                    <a:bodyPr/>
                    <a:lstStyle/>
                    <a:p>
                      <a:pPr algn="r" fontAlgn="b"/>
                      <a:r>
                        <a:rPr lang="en-US" sz="1200" u="none" strike="noStrike">
                          <a:effectLst/>
                        </a:rPr>
                        <a:t> </a:t>
                      </a:r>
                      <a:endParaRPr lang="en-US" sz="1200" b="0" i="0" u="none" strike="noStrike">
                        <a:solidFill>
                          <a:srgbClr val="000000"/>
                        </a:solidFill>
                        <a:effectLst/>
                        <a:latin typeface="Calibri"/>
                      </a:endParaRPr>
                    </a:p>
                  </a:txBody>
                  <a:tcPr marL="7568" marR="7568" marT="7568" marB="0" anchor="b"/>
                </a:tc>
                <a:tc>
                  <a:txBody>
                    <a:bodyPr/>
                    <a:lstStyle/>
                    <a:p>
                      <a:pPr algn="r" fontAlgn="b"/>
                      <a:r>
                        <a:rPr lang="en-US" sz="1200" u="none" strike="noStrike" dirty="0">
                          <a:effectLst/>
                        </a:rPr>
                        <a:t> </a:t>
                      </a:r>
                      <a:endParaRPr lang="en-US" sz="1200" b="0" i="0" u="none" strike="noStrike" dirty="0">
                        <a:solidFill>
                          <a:srgbClr val="000000"/>
                        </a:solidFill>
                        <a:effectLst/>
                        <a:latin typeface="Calibri"/>
                      </a:endParaRPr>
                    </a:p>
                  </a:txBody>
                  <a:tcPr marL="7568" marR="7568" marT="7568" marB="0" anchor="b"/>
                </a:tc>
              </a:tr>
              <a:tr h="196781">
                <a:tc>
                  <a:txBody>
                    <a:bodyPr/>
                    <a:lstStyle/>
                    <a:p>
                      <a:pPr algn="l" fontAlgn="b"/>
                      <a:r>
                        <a:rPr lang="en-US" sz="1200" u="none" strike="noStrike">
                          <a:effectLst/>
                        </a:rPr>
                        <a:t>Sales (PKR)</a:t>
                      </a:r>
                      <a:endParaRPr lang="en-US" sz="1200" b="0" i="0" u="none" strike="noStrike">
                        <a:solidFill>
                          <a:srgbClr val="000000"/>
                        </a:solidFill>
                        <a:effectLst/>
                        <a:latin typeface="Calibri"/>
                      </a:endParaRPr>
                    </a:p>
                  </a:txBody>
                  <a:tcPr marL="7568" marR="7568" marT="7568" marB="0" anchor="b"/>
                </a:tc>
                <a:tc>
                  <a:txBody>
                    <a:bodyPr/>
                    <a:lstStyle/>
                    <a:p>
                      <a:pPr algn="r" fontAlgn="b"/>
                      <a:r>
                        <a:rPr lang="en-US" sz="1200" u="none" strike="noStrike" dirty="0">
                          <a:effectLst/>
                        </a:rPr>
                        <a:t>  8,055,242,392 </a:t>
                      </a:r>
                      <a:endParaRPr lang="en-US" sz="1200" b="0" i="0" u="none" strike="noStrike" dirty="0">
                        <a:solidFill>
                          <a:srgbClr val="000000"/>
                        </a:solidFill>
                        <a:effectLst/>
                        <a:latin typeface="Calibri"/>
                      </a:endParaRPr>
                    </a:p>
                  </a:txBody>
                  <a:tcPr marL="7568" marR="7568" marT="7568" marB="0" anchor="b"/>
                </a:tc>
                <a:tc>
                  <a:txBody>
                    <a:bodyPr/>
                    <a:lstStyle/>
                    <a:p>
                      <a:pPr algn="r" fontAlgn="b"/>
                      <a:r>
                        <a:rPr lang="en-US" sz="1200" u="none" strike="noStrike" dirty="0">
                          <a:effectLst/>
                        </a:rPr>
                        <a:t>  5,426,394,318 </a:t>
                      </a:r>
                      <a:endParaRPr lang="en-US" sz="1200" b="0" i="0" u="none" strike="noStrike" dirty="0">
                        <a:solidFill>
                          <a:srgbClr val="000000"/>
                        </a:solidFill>
                        <a:effectLst/>
                        <a:latin typeface="Calibri"/>
                      </a:endParaRPr>
                    </a:p>
                  </a:txBody>
                  <a:tcPr marL="7568" marR="7568" marT="7568" marB="0" anchor="b"/>
                </a:tc>
              </a:tr>
              <a:tr h="196781">
                <a:tc>
                  <a:txBody>
                    <a:bodyPr/>
                    <a:lstStyle/>
                    <a:p>
                      <a:pPr algn="l" fontAlgn="b"/>
                      <a:r>
                        <a:rPr lang="en-US" sz="1200" u="none" strike="noStrike">
                          <a:effectLst/>
                        </a:rPr>
                        <a:t>Cost of goods sold (PKR)</a:t>
                      </a:r>
                      <a:endParaRPr lang="en-US" sz="1200" b="0" i="0" u="none" strike="noStrike">
                        <a:solidFill>
                          <a:srgbClr val="000000"/>
                        </a:solidFill>
                        <a:effectLst/>
                        <a:latin typeface="Calibri"/>
                      </a:endParaRPr>
                    </a:p>
                  </a:txBody>
                  <a:tcPr marL="7568" marR="7568" marT="7568" marB="0" anchor="b"/>
                </a:tc>
                <a:tc>
                  <a:txBody>
                    <a:bodyPr/>
                    <a:lstStyle/>
                    <a:p>
                      <a:pPr algn="r" fontAlgn="b"/>
                      <a:r>
                        <a:rPr lang="en-US" sz="1200" u="none" strike="noStrike">
                          <a:effectLst/>
                        </a:rPr>
                        <a:t>  7,130,102,302 </a:t>
                      </a:r>
                      <a:endParaRPr lang="en-US" sz="1200" b="0" i="0" u="none" strike="noStrike">
                        <a:solidFill>
                          <a:srgbClr val="000000"/>
                        </a:solidFill>
                        <a:effectLst/>
                        <a:latin typeface="Calibri"/>
                      </a:endParaRPr>
                    </a:p>
                  </a:txBody>
                  <a:tcPr marL="7568" marR="7568" marT="7568" marB="0" anchor="b"/>
                </a:tc>
                <a:tc>
                  <a:txBody>
                    <a:bodyPr/>
                    <a:lstStyle/>
                    <a:p>
                      <a:pPr algn="r" fontAlgn="b"/>
                      <a:r>
                        <a:rPr lang="en-US" sz="1200" u="none" strike="noStrike" dirty="0">
                          <a:effectLst/>
                        </a:rPr>
                        <a:t>  4,785,332,133 </a:t>
                      </a:r>
                      <a:endParaRPr lang="en-US" sz="1200" b="0" i="0" u="none" strike="noStrike" dirty="0">
                        <a:solidFill>
                          <a:srgbClr val="000000"/>
                        </a:solidFill>
                        <a:effectLst/>
                        <a:latin typeface="Calibri"/>
                      </a:endParaRPr>
                    </a:p>
                  </a:txBody>
                  <a:tcPr marL="7568" marR="7568" marT="7568" marB="0" anchor="b"/>
                </a:tc>
              </a:tr>
              <a:tr h="196781">
                <a:tc>
                  <a:txBody>
                    <a:bodyPr/>
                    <a:lstStyle/>
                    <a:p>
                      <a:pPr algn="l" fontAlgn="b"/>
                      <a:r>
                        <a:rPr lang="en-US" sz="1200" u="none" strike="noStrike">
                          <a:effectLst/>
                        </a:rPr>
                        <a:t>Gross profit (PKR)</a:t>
                      </a:r>
                      <a:endParaRPr lang="en-US" sz="1200" b="0" i="0" u="none" strike="noStrike">
                        <a:solidFill>
                          <a:srgbClr val="000000"/>
                        </a:solidFill>
                        <a:effectLst/>
                        <a:latin typeface="Calibri"/>
                      </a:endParaRPr>
                    </a:p>
                  </a:txBody>
                  <a:tcPr marL="7568" marR="7568" marT="7568" marB="0" anchor="b"/>
                </a:tc>
                <a:tc>
                  <a:txBody>
                    <a:bodyPr/>
                    <a:lstStyle/>
                    <a:p>
                      <a:pPr algn="r" fontAlgn="b"/>
                      <a:r>
                        <a:rPr lang="en-US" sz="1200" u="none" strike="noStrike">
                          <a:effectLst/>
                        </a:rPr>
                        <a:t>     925,140,090 </a:t>
                      </a:r>
                      <a:endParaRPr lang="en-US" sz="1200" b="0" i="0" u="none" strike="noStrike">
                        <a:solidFill>
                          <a:srgbClr val="000000"/>
                        </a:solidFill>
                        <a:effectLst/>
                        <a:latin typeface="Calibri"/>
                      </a:endParaRPr>
                    </a:p>
                  </a:txBody>
                  <a:tcPr marL="7568" marR="7568" marT="7568" marB="0" anchor="b"/>
                </a:tc>
                <a:tc>
                  <a:txBody>
                    <a:bodyPr/>
                    <a:lstStyle/>
                    <a:p>
                      <a:pPr algn="r" fontAlgn="b"/>
                      <a:r>
                        <a:rPr lang="en-US" sz="1200" u="none" strike="noStrike" dirty="0">
                          <a:effectLst/>
                        </a:rPr>
                        <a:t>     641,062,185 </a:t>
                      </a:r>
                      <a:endParaRPr lang="en-US" sz="1200" b="0" i="0" u="none" strike="noStrike" dirty="0">
                        <a:solidFill>
                          <a:srgbClr val="000000"/>
                        </a:solidFill>
                        <a:effectLst/>
                        <a:latin typeface="Calibri"/>
                      </a:endParaRPr>
                    </a:p>
                  </a:txBody>
                  <a:tcPr marL="7568" marR="7568" marT="7568" marB="0" anchor="b"/>
                </a:tc>
              </a:tr>
              <a:tr h="196781">
                <a:tc>
                  <a:txBody>
                    <a:bodyPr/>
                    <a:lstStyle/>
                    <a:p>
                      <a:pPr algn="l" fontAlgn="b"/>
                      <a:r>
                        <a:rPr lang="en-US" sz="1200" u="none" strike="noStrike">
                          <a:effectLst/>
                        </a:rPr>
                        <a:t>Profit before tax (PKR)</a:t>
                      </a:r>
                      <a:endParaRPr lang="en-US" sz="1200" b="0" i="0" u="none" strike="noStrike">
                        <a:solidFill>
                          <a:srgbClr val="000000"/>
                        </a:solidFill>
                        <a:effectLst/>
                        <a:latin typeface="Calibri"/>
                      </a:endParaRPr>
                    </a:p>
                  </a:txBody>
                  <a:tcPr marL="7568" marR="7568" marT="7568" marB="0" anchor="b"/>
                </a:tc>
                <a:tc>
                  <a:txBody>
                    <a:bodyPr/>
                    <a:lstStyle/>
                    <a:p>
                      <a:pPr algn="r" fontAlgn="b"/>
                      <a:r>
                        <a:rPr lang="en-US" sz="1200" u="none" strike="noStrike">
                          <a:effectLst/>
                        </a:rPr>
                        <a:t>     106,537,339 </a:t>
                      </a:r>
                      <a:endParaRPr lang="en-US" sz="1200" b="0" i="0" u="none" strike="noStrike">
                        <a:solidFill>
                          <a:srgbClr val="000000"/>
                        </a:solidFill>
                        <a:effectLst/>
                        <a:latin typeface="Calibri"/>
                      </a:endParaRPr>
                    </a:p>
                  </a:txBody>
                  <a:tcPr marL="7568" marR="7568" marT="7568" marB="0" anchor="b"/>
                </a:tc>
                <a:tc>
                  <a:txBody>
                    <a:bodyPr/>
                    <a:lstStyle/>
                    <a:p>
                      <a:pPr algn="r" fontAlgn="b"/>
                      <a:r>
                        <a:rPr lang="en-US" sz="1200" u="none" strike="noStrike" dirty="0">
                          <a:effectLst/>
                        </a:rPr>
                        <a:t>     132,018,962 </a:t>
                      </a:r>
                      <a:endParaRPr lang="en-US" sz="1200" b="0" i="0" u="none" strike="noStrike" dirty="0">
                        <a:solidFill>
                          <a:srgbClr val="000000"/>
                        </a:solidFill>
                        <a:effectLst/>
                        <a:latin typeface="Calibri"/>
                      </a:endParaRPr>
                    </a:p>
                  </a:txBody>
                  <a:tcPr marL="7568" marR="7568" marT="7568" marB="0" anchor="b"/>
                </a:tc>
              </a:tr>
              <a:tr h="196781">
                <a:tc>
                  <a:txBody>
                    <a:bodyPr/>
                    <a:lstStyle/>
                    <a:p>
                      <a:pPr algn="l" fontAlgn="b"/>
                      <a:r>
                        <a:rPr lang="en-US" sz="1200" u="none" strike="noStrike">
                          <a:effectLst/>
                        </a:rPr>
                        <a:t>Profit after tax (PKR)</a:t>
                      </a:r>
                      <a:endParaRPr lang="en-US" sz="1200" b="0" i="0" u="none" strike="noStrike">
                        <a:solidFill>
                          <a:srgbClr val="000000"/>
                        </a:solidFill>
                        <a:effectLst/>
                        <a:latin typeface="Calibri"/>
                      </a:endParaRPr>
                    </a:p>
                  </a:txBody>
                  <a:tcPr marL="7568" marR="7568" marT="7568" marB="0" anchor="b"/>
                </a:tc>
                <a:tc>
                  <a:txBody>
                    <a:bodyPr/>
                    <a:lstStyle/>
                    <a:p>
                      <a:pPr algn="r" fontAlgn="b"/>
                      <a:r>
                        <a:rPr lang="en-US" sz="1200" u="none" strike="noStrike">
                          <a:effectLst/>
                        </a:rPr>
                        <a:t>       54,245,694 </a:t>
                      </a:r>
                      <a:endParaRPr lang="en-US" sz="1200" b="0" i="0" u="none" strike="noStrike">
                        <a:solidFill>
                          <a:srgbClr val="000000"/>
                        </a:solidFill>
                        <a:effectLst/>
                        <a:latin typeface="Calibri"/>
                      </a:endParaRPr>
                    </a:p>
                  </a:txBody>
                  <a:tcPr marL="7568" marR="7568" marT="7568" marB="0" anchor="b"/>
                </a:tc>
                <a:tc>
                  <a:txBody>
                    <a:bodyPr/>
                    <a:lstStyle/>
                    <a:p>
                      <a:pPr algn="r" fontAlgn="b"/>
                      <a:r>
                        <a:rPr lang="en-US" sz="1200" u="none" strike="noStrike" dirty="0">
                          <a:effectLst/>
                        </a:rPr>
                        <a:t>     117,516,678 </a:t>
                      </a:r>
                      <a:endParaRPr lang="en-US" sz="1200" b="0" i="0" u="none" strike="noStrike" dirty="0">
                        <a:solidFill>
                          <a:srgbClr val="000000"/>
                        </a:solidFill>
                        <a:effectLst/>
                        <a:latin typeface="Calibri"/>
                      </a:endParaRPr>
                    </a:p>
                  </a:txBody>
                  <a:tcPr marL="7568" marR="7568" marT="7568" marB="0" anchor="b"/>
                </a:tc>
              </a:tr>
              <a:tr h="196781">
                <a:tc>
                  <a:txBody>
                    <a:bodyPr/>
                    <a:lstStyle/>
                    <a:p>
                      <a:pPr algn="l" fontAlgn="b"/>
                      <a:r>
                        <a:rPr lang="en-US" sz="1200" u="none" strike="noStrike" dirty="0" smtClean="0">
                          <a:effectLst/>
                        </a:rPr>
                        <a:t>Earnings </a:t>
                      </a:r>
                      <a:r>
                        <a:rPr lang="en-US" sz="1200" u="none" strike="noStrike" dirty="0">
                          <a:effectLst/>
                        </a:rPr>
                        <a:t>per share  (PKR)</a:t>
                      </a:r>
                      <a:endParaRPr lang="en-US" sz="1200" b="0" i="0" u="none" strike="noStrike" dirty="0">
                        <a:solidFill>
                          <a:srgbClr val="000000"/>
                        </a:solidFill>
                        <a:effectLst/>
                        <a:latin typeface="Calibri"/>
                      </a:endParaRPr>
                    </a:p>
                  </a:txBody>
                  <a:tcPr marL="7568" marR="7568" marT="7568" marB="0" anchor="b"/>
                </a:tc>
                <a:tc>
                  <a:txBody>
                    <a:bodyPr/>
                    <a:lstStyle/>
                    <a:p>
                      <a:pPr algn="r" fontAlgn="b"/>
                      <a:r>
                        <a:rPr lang="en-US" sz="1200" u="none" strike="noStrike">
                          <a:effectLst/>
                        </a:rPr>
                        <a:t>                  3.14 </a:t>
                      </a:r>
                      <a:endParaRPr lang="en-US" sz="1200" b="0" i="0" u="none" strike="noStrike">
                        <a:solidFill>
                          <a:srgbClr val="000000"/>
                        </a:solidFill>
                        <a:effectLst/>
                        <a:latin typeface="Calibri"/>
                      </a:endParaRPr>
                    </a:p>
                  </a:txBody>
                  <a:tcPr marL="7568" marR="7568" marT="7568" marB="0" anchor="b"/>
                </a:tc>
                <a:tc>
                  <a:txBody>
                    <a:bodyPr/>
                    <a:lstStyle/>
                    <a:p>
                      <a:pPr algn="r" fontAlgn="b"/>
                      <a:r>
                        <a:rPr lang="en-US" sz="1200" u="none" strike="noStrike" dirty="0">
                          <a:effectLst/>
                        </a:rPr>
                        <a:t>                  6.80 </a:t>
                      </a:r>
                      <a:endParaRPr lang="en-US" sz="1200" b="0" i="0" u="none" strike="noStrike" dirty="0">
                        <a:solidFill>
                          <a:srgbClr val="000000"/>
                        </a:solidFill>
                        <a:effectLst/>
                        <a:latin typeface="Calibri"/>
                      </a:endParaRPr>
                    </a:p>
                  </a:txBody>
                  <a:tcPr marL="7568" marR="7568" marT="7568" marB="0" anchor="b"/>
                </a:tc>
              </a:tr>
              <a:tr h="196781">
                <a:tc>
                  <a:txBody>
                    <a:bodyPr/>
                    <a:lstStyle/>
                    <a:p>
                      <a:pPr algn="l" fontAlgn="b"/>
                      <a:r>
                        <a:rPr lang="en-US" sz="1200" u="none" strike="noStrike" dirty="0" smtClean="0">
                          <a:effectLst/>
                        </a:rPr>
                        <a:t>Breakup </a:t>
                      </a:r>
                      <a:r>
                        <a:rPr lang="en-US" sz="1200" u="none" strike="noStrike" dirty="0">
                          <a:effectLst/>
                        </a:rPr>
                        <a:t>value of share (PKR)</a:t>
                      </a:r>
                      <a:endParaRPr lang="en-US" sz="1200" b="0" i="0" u="none" strike="noStrike" dirty="0">
                        <a:solidFill>
                          <a:srgbClr val="000000"/>
                        </a:solidFill>
                        <a:effectLst/>
                        <a:latin typeface="Calibri"/>
                      </a:endParaRPr>
                    </a:p>
                  </a:txBody>
                  <a:tcPr marL="7568" marR="7568" marT="7568" marB="0" anchor="b"/>
                </a:tc>
                <a:tc>
                  <a:txBody>
                    <a:bodyPr/>
                    <a:lstStyle/>
                    <a:p>
                      <a:pPr algn="r" fontAlgn="b"/>
                      <a:r>
                        <a:rPr lang="en-US" sz="1200" u="none" strike="noStrike">
                          <a:effectLst/>
                        </a:rPr>
                        <a:t>              304.06 </a:t>
                      </a:r>
                      <a:endParaRPr lang="en-US" sz="1200" b="0" i="0" u="none" strike="noStrike">
                        <a:solidFill>
                          <a:srgbClr val="000000"/>
                        </a:solidFill>
                        <a:effectLst/>
                        <a:latin typeface="Calibri"/>
                      </a:endParaRPr>
                    </a:p>
                  </a:txBody>
                  <a:tcPr marL="7568" marR="7568" marT="7568" marB="0" anchor="b"/>
                </a:tc>
                <a:tc>
                  <a:txBody>
                    <a:bodyPr/>
                    <a:lstStyle/>
                    <a:p>
                      <a:pPr algn="r" fontAlgn="b"/>
                      <a:r>
                        <a:rPr lang="en-US" sz="1200" u="none" strike="noStrike" dirty="0">
                          <a:effectLst/>
                        </a:rPr>
                        <a:t>              304.42 </a:t>
                      </a:r>
                      <a:endParaRPr lang="en-US" sz="1200" b="0" i="0" u="none" strike="noStrike" dirty="0">
                        <a:solidFill>
                          <a:srgbClr val="000000"/>
                        </a:solidFill>
                        <a:effectLst/>
                        <a:latin typeface="Calibri"/>
                      </a:endParaRPr>
                    </a:p>
                  </a:txBody>
                  <a:tcPr marL="7568" marR="7568" marT="7568" marB="0" anchor="b"/>
                </a:tc>
              </a:tr>
              <a:tr h="196781">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7568" marR="7568" marT="7568" marB="0" anchor="b"/>
                </a:tc>
                <a:tc>
                  <a:txBody>
                    <a:bodyPr/>
                    <a:lstStyle/>
                    <a:p>
                      <a:pPr algn="r" fontAlgn="b"/>
                      <a:r>
                        <a:rPr lang="en-US" sz="1200" u="none" strike="noStrike">
                          <a:effectLst/>
                        </a:rPr>
                        <a:t> </a:t>
                      </a:r>
                      <a:endParaRPr lang="en-US" sz="1200" b="0" i="0" u="none" strike="noStrike">
                        <a:solidFill>
                          <a:srgbClr val="000000"/>
                        </a:solidFill>
                        <a:effectLst/>
                        <a:latin typeface="Calibri"/>
                      </a:endParaRPr>
                    </a:p>
                  </a:txBody>
                  <a:tcPr marL="7568" marR="7568" marT="7568" marB="0" anchor="b"/>
                </a:tc>
                <a:tc>
                  <a:txBody>
                    <a:bodyPr/>
                    <a:lstStyle/>
                    <a:p>
                      <a:pPr algn="r" fontAlgn="b"/>
                      <a:r>
                        <a:rPr lang="en-US" sz="1200" u="none" strike="noStrike" dirty="0">
                          <a:effectLst/>
                        </a:rPr>
                        <a:t> </a:t>
                      </a:r>
                      <a:endParaRPr lang="en-US" sz="1200" b="0" i="0" u="none" strike="noStrike" dirty="0">
                        <a:solidFill>
                          <a:srgbClr val="000000"/>
                        </a:solidFill>
                        <a:effectLst/>
                        <a:latin typeface="Calibri"/>
                      </a:endParaRPr>
                    </a:p>
                  </a:txBody>
                  <a:tcPr marL="7568" marR="7568" marT="7568" marB="0" anchor="b"/>
                </a:tc>
              </a:tr>
              <a:tr h="196781">
                <a:tc>
                  <a:txBody>
                    <a:bodyPr/>
                    <a:lstStyle/>
                    <a:p>
                      <a:pPr algn="l" fontAlgn="b"/>
                      <a:r>
                        <a:rPr lang="en-US" sz="1200" u="none" strike="noStrike">
                          <a:effectLst/>
                        </a:rPr>
                        <a:t>Gross profit (%)</a:t>
                      </a:r>
                      <a:endParaRPr lang="en-US" sz="1200" b="0" i="0" u="none" strike="noStrike">
                        <a:solidFill>
                          <a:srgbClr val="000000"/>
                        </a:solidFill>
                        <a:effectLst/>
                        <a:latin typeface="Calibri"/>
                      </a:endParaRPr>
                    </a:p>
                  </a:txBody>
                  <a:tcPr marL="7568" marR="7568" marT="7568" marB="0" anchor="b"/>
                </a:tc>
                <a:tc>
                  <a:txBody>
                    <a:bodyPr/>
                    <a:lstStyle/>
                    <a:p>
                      <a:pPr algn="r" fontAlgn="b"/>
                      <a:r>
                        <a:rPr lang="en-US" sz="1200" u="none" strike="noStrike">
                          <a:effectLst/>
                        </a:rPr>
                        <a:t>11.48%</a:t>
                      </a:r>
                      <a:endParaRPr lang="en-US" sz="1200" b="0" i="0" u="none" strike="noStrike">
                        <a:solidFill>
                          <a:srgbClr val="000000"/>
                        </a:solidFill>
                        <a:effectLst/>
                        <a:latin typeface="Calibri"/>
                      </a:endParaRPr>
                    </a:p>
                  </a:txBody>
                  <a:tcPr marL="7568" marR="7568" marT="7568" marB="0" anchor="b"/>
                </a:tc>
                <a:tc>
                  <a:txBody>
                    <a:bodyPr/>
                    <a:lstStyle/>
                    <a:p>
                      <a:pPr algn="r" fontAlgn="b"/>
                      <a:r>
                        <a:rPr lang="en-US" sz="1200" u="none" strike="noStrike" dirty="0">
                          <a:effectLst/>
                        </a:rPr>
                        <a:t>11.81%</a:t>
                      </a:r>
                      <a:endParaRPr lang="en-US" sz="1200" b="0" i="0" u="none" strike="noStrike" dirty="0">
                        <a:solidFill>
                          <a:srgbClr val="000000"/>
                        </a:solidFill>
                        <a:effectLst/>
                        <a:latin typeface="Calibri"/>
                      </a:endParaRPr>
                    </a:p>
                  </a:txBody>
                  <a:tcPr marL="7568" marR="7568" marT="7568" marB="0" anchor="b"/>
                </a:tc>
              </a:tr>
              <a:tr h="196781">
                <a:tc>
                  <a:txBody>
                    <a:bodyPr/>
                    <a:lstStyle/>
                    <a:p>
                      <a:pPr algn="l" fontAlgn="b"/>
                      <a:r>
                        <a:rPr lang="en-US" sz="1200" u="none" strike="noStrike">
                          <a:effectLst/>
                        </a:rPr>
                        <a:t>Profit before tax (%)</a:t>
                      </a:r>
                      <a:endParaRPr lang="en-US" sz="1200" b="0" i="0" u="none" strike="noStrike">
                        <a:solidFill>
                          <a:srgbClr val="000000"/>
                        </a:solidFill>
                        <a:effectLst/>
                        <a:latin typeface="Calibri"/>
                      </a:endParaRPr>
                    </a:p>
                  </a:txBody>
                  <a:tcPr marL="7568" marR="7568" marT="7568" marB="0" anchor="b"/>
                </a:tc>
                <a:tc>
                  <a:txBody>
                    <a:bodyPr/>
                    <a:lstStyle/>
                    <a:p>
                      <a:pPr algn="r" fontAlgn="b"/>
                      <a:r>
                        <a:rPr lang="en-US" sz="1200" u="none" strike="noStrike">
                          <a:effectLst/>
                        </a:rPr>
                        <a:t>1.32%</a:t>
                      </a:r>
                      <a:endParaRPr lang="en-US" sz="1200" b="0" i="0" u="none" strike="noStrike">
                        <a:solidFill>
                          <a:srgbClr val="000000"/>
                        </a:solidFill>
                        <a:effectLst/>
                        <a:latin typeface="Calibri"/>
                      </a:endParaRPr>
                    </a:p>
                  </a:txBody>
                  <a:tcPr marL="7568" marR="7568" marT="7568" marB="0" anchor="b"/>
                </a:tc>
                <a:tc>
                  <a:txBody>
                    <a:bodyPr/>
                    <a:lstStyle/>
                    <a:p>
                      <a:pPr algn="r" fontAlgn="b"/>
                      <a:r>
                        <a:rPr lang="en-US" sz="1200" u="none" strike="noStrike" dirty="0">
                          <a:effectLst/>
                        </a:rPr>
                        <a:t>2.43%</a:t>
                      </a:r>
                      <a:endParaRPr lang="en-US" sz="1200" b="0" i="0" u="none" strike="noStrike" dirty="0">
                        <a:solidFill>
                          <a:srgbClr val="000000"/>
                        </a:solidFill>
                        <a:effectLst/>
                        <a:latin typeface="Calibri"/>
                      </a:endParaRPr>
                    </a:p>
                  </a:txBody>
                  <a:tcPr marL="7568" marR="7568" marT="7568" marB="0" anchor="b"/>
                </a:tc>
              </a:tr>
              <a:tr h="196781">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7568" marR="7568" marT="7568" marB="0" anchor="b"/>
                </a:tc>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7568" marR="7568" marT="7568" marB="0" anchor="b"/>
                </a:tc>
                <a:tc>
                  <a:txBody>
                    <a:bodyPr/>
                    <a:lstStyle/>
                    <a:p>
                      <a:pPr algn="l" fontAlgn="b"/>
                      <a:r>
                        <a:rPr lang="en-US" sz="1200" u="none" strike="noStrike" dirty="0">
                          <a:effectLst/>
                        </a:rPr>
                        <a:t> </a:t>
                      </a:r>
                      <a:endParaRPr lang="en-US" sz="1200" b="0" i="0" u="none" strike="noStrike" dirty="0">
                        <a:solidFill>
                          <a:srgbClr val="000000"/>
                        </a:solidFill>
                        <a:effectLst/>
                        <a:latin typeface="Calibri"/>
                      </a:endParaRPr>
                    </a:p>
                  </a:txBody>
                  <a:tcPr marL="7568" marR="7568" marT="7568" marB="0" anchor="b"/>
                </a:tc>
              </a:tr>
              <a:tr h="196781">
                <a:tc>
                  <a:txBody>
                    <a:bodyPr/>
                    <a:lstStyle/>
                    <a:p>
                      <a:pPr algn="l" fontAlgn="b"/>
                      <a:r>
                        <a:rPr lang="en-US" sz="1200" u="none" strike="noStrike">
                          <a:effectLst/>
                        </a:rPr>
                        <a:t>Current ratio</a:t>
                      </a:r>
                      <a:endParaRPr lang="en-US" sz="1200" b="0" i="0" u="none" strike="noStrike">
                        <a:solidFill>
                          <a:srgbClr val="000000"/>
                        </a:solidFill>
                        <a:effectLst/>
                        <a:latin typeface="Calibri"/>
                      </a:endParaRPr>
                    </a:p>
                  </a:txBody>
                  <a:tcPr marL="7568" marR="7568" marT="7568" marB="0" anchor="b"/>
                </a:tc>
                <a:tc>
                  <a:txBody>
                    <a:bodyPr/>
                    <a:lstStyle/>
                    <a:p>
                      <a:pPr algn="ctr" fontAlgn="b"/>
                      <a:r>
                        <a:rPr lang="en-US" sz="1200" u="none" strike="noStrike">
                          <a:effectLst/>
                        </a:rPr>
                        <a:t> 1.04 : 1.00 </a:t>
                      </a:r>
                      <a:endParaRPr lang="en-US" sz="1200" b="0" i="0" u="none" strike="noStrike">
                        <a:solidFill>
                          <a:srgbClr val="000000"/>
                        </a:solidFill>
                        <a:effectLst/>
                        <a:latin typeface="Calibri"/>
                      </a:endParaRPr>
                    </a:p>
                  </a:txBody>
                  <a:tcPr marL="7568" marR="7568" marT="7568" marB="0" anchor="b"/>
                </a:tc>
                <a:tc>
                  <a:txBody>
                    <a:bodyPr/>
                    <a:lstStyle/>
                    <a:p>
                      <a:pPr algn="ctr" fontAlgn="b"/>
                      <a:r>
                        <a:rPr lang="en-US" sz="1200" u="none" strike="noStrike" dirty="0">
                          <a:effectLst/>
                        </a:rPr>
                        <a:t> 1.11 : 1.00 </a:t>
                      </a:r>
                      <a:endParaRPr lang="en-US" sz="1200" b="0" i="0" u="none" strike="noStrike" dirty="0">
                        <a:solidFill>
                          <a:srgbClr val="000000"/>
                        </a:solidFill>
                        <a:effectLst/>
                        <a:latin typeface="Calibri"/>
                      </a:endParaRPr>
                    </a:p>
                  </a:txBody>
                  <a:tcPr marL="7568" marR="7568" marT="7568" marB="0" anchor="b"/>
                </a:tc>
              </a:tr>
              <a:tr h="196781">
                <a:tc>
                  <a:txBody>
                    <a:bodyPr/>
                    <a:lstStyle/>
                    <a:p>
                      <a:pPr algn="l" fontAlgn="b"/>
                      <a:r>
                        <a:rPr lang="en-US" sz="1200" u="none" strike="noStrike" dirty="0">
                          <a:effectLst/>
                        </a:rPr>
                        <a:t>Long term bank debt to equity ratio</a:t>
                      </a:r>
                      <a:endParaRPr lang="en-US" sz="1200" b="0" i="0" u="none" strike="noStrike" dirty="0">
                        <a:solidFill>
                          <a:srgbClr val="000000"/>
                        </a:solidFill>
                        <a:effectLst/>
                        <a:latin typeface="Calibri"/>
                      </a:endParaRPr>
                    </a:p>
                  </a:txBody>
                  <a:tcPr marL="7568" marR="7568" marT="7568" marB="0" anchor="b"/>
                </a:tc>
                <a:tc>
                  <a:txBody>
                    <a:bodyPr/>
                    <a:lstStyle/>
                    <a:p>
                      <a:pPr algn="ctr" fontAlgn="b"/>
                      <a:r>
                        <a:rPr lang="en-US" sz="1200" u="none" strike="noStrike" dirty="0" smtClean="0">
                          <a:effectLst/>
                        </a:rPr>
                        <a:t>0.06 </a:t>
                      </a:r>
                      <a:r>
                        <a:rPr lang="en-US" sz="1200" u="none" strike="noStrike" dirty="0">
                          <a:effectLst/>
                        </a:rPr>
                        <a:t>: 0.94 </a:t>
                      </a:r>
                      <a:endParaRPr lang="en-US" sz="1200" b="0" i="0" u="none" strike="noStrike" dirty="0">
                        <a:solidFill>
                          <a:srgbClr val="000000"/>
                        </a:solidFill>
                        <a:effectLst/>
                        <a:latin typeface="Calibri"/>
                      </a:endParaRPr>
                    </a:p>
                  </a:txBody>
                  <a:tcPr marL="7568" marR="7568" marT="7568" marB="0" anchor="b"/>
                </a:tc>
                <a:tc>
                  <a:txBody>
                    <a:bodyPr/>
                    <a:lstStyle/>
                    <a:p>
                      <a:pPr algn="ctr" fontAlgn="b"/>
                      <a:r>
                        <a:rPr lang="en-US" sz="1200" u="none" strike="noStrike" dirty="0">
                          <a:effectLst/>
                        </a:rPr>
                        <a:t> 0.07 : 0.93 </a:t>
                      </a:r>
                      <a:endParaRPr lang="en-US" sz="1200" b="0" i="0" u="none" strike="noStrike" dirty="0">
                        <a:solidFill>
                          <a:srgbClr val="000000"/>
                        </a:solidFill>
                        <a:effectLst/>
                        <a:latin typeface="Calibri"/>
                      </a:endParaRPr>
                    </a:p>
                  </a:txBody>
                  <a:tcPr marL="7568" marR="7568" marT="7568" marB="0" anchor="b"/>
                </a:tc>
              </a:tr>
              <a:tr h="196781">
                <a:tc>
                  <a:txBody>
                    <a:bodyPr/>
                    <a:lstStyle/>
                    <a:p>
                      <a:pPr algn="l" fontAlgn="b"/>
                      <a:r>
                        <a:rPr lang="en-US" sz="1200" u="none" strike="noStrike" dirty="0" smtClean="0">
                          <a:effectLst/>
                        </a:rPr>
                        <a:t>Interest </a:t>
                      </a:r>
                      <a:r>
                        <a:rPr lang="en-US" sz="1200" u="none" strike="noStrike" dirty="0">
                          <a:effectLst/>
                        </a:rPr>
                        <a:t>cover - Times</a:t>
                      </a:r>
                      <a:endParaRPr lang="en-US" sz="1200" b="0" i="0" u="none" strike="noStrike" dirty="0">
                        <a:solidFill>
                          <a:srgbClr val="000000"/>
                        </a:solidFill>
                        <a:effectLst/>
                        <a:latin typeface="Calibri"/>
                      </a:endParaRPr>
                    </a:p>
                  </a:txBody>
                  <a:tcPr marL="7568" marR="7568" marT="7568" marB="0" anchor="b"/>
                </a:tc>
                <a:tc>
                  <a:txBody>
                    <a:bodyPr/>
                    <a:lstStyle/>
                    <a:p>
                      <a:pPr algn="l" fontAlgn="b"/>
                      <a:r>
                        <a:rPr lang="en-US" sz="1200" u="none" strike="noStrike">
                          <a:effectLst/>
                        </a:rPr>
                        <a:t>                  1.25 </a:t>
                      </a:r>
                      <a:endParaRPr lang="en-US" sz="1200" b="0" i="0" u="none" strike="noStrike">
                        <a:solidFill>
                          <a:srgbClr val="000000"/>
                        </a:solidFill>
                        <a:effectLst/>
                        <a:latin typeface="Calibri"/>
                      </a:endParaRPr>
                    </a:p>
                  </a:txBody>
                  <a:tcPr marL="7568" marR="7568" marT="7568" marB="0" anchor="b"/>
                </a:tc>
                <a:tc>
                  <a:txBody>
                    <a:bodyPr/>
                    <a:lstStyle/>
                    <a:p>
                      <a:pPr algn="l" fontAlgn="b"/>
                      <a:r>
                        <a:rPr lang="en-US" sz="1200" u="none" strike="noStrike" dirty="0">
                          <a:effectLst/>
                        </a:rPr>
                        <a:t>                  1.60 </a:t>
                      </a:r>
                      <a:endParaRPr lang="en-US" sz="1200" b="0" i="0" u="none" strike="noStrike" dirty="0">
                        <a:solidFill>
                          <a:srgbClr val="000000"/>
                        </a:solidFill>
                        <a:effectLst/>
                        <a:latin typeface="Calibri"/>
                      </a:endParaRPr>
                    </a:p>
                  </a:txBody>
                  <a:tcPr marL="7568" marR="7568" marT="7568" marB="0" anchor="b"/>
                </a:tc>
              </a:tr>
            </a:tbl>
          </a:graphicData>
        </a:graphic>
      </p:graphicFrame>
      <p:sp>
        <p:nvSpPr>
          <p:cNvPr id="4" name="Slide Number Placeholder 3"/>
          <p:cNvSpPr>
            <a:spLocks noGrp="1"/>
          </p:cNvSpPr>
          <p:nvPr>
            <p:ph type="sldNum" sz="quarter" idx="12"/>
          </p:nvPr>
        </p:nvSpPr>
        <p:spPr/>
        <p:txBody>
          <a:bodyPr/>
          <a:lstStyle/>
          <a:p>
            <a:fld id="{8282A157-3ED7-40E2-BE0F-B9590EFFA851}" type="slidenum">
              <a:rPr lang="en-US" smtClean="0"/>
              <a:t>4</a:t>
            </a:fld>
            <a:endParaRPr lang="en-US"/>
          </a:p>
        </p:txBody>
      </p:sp>
    </p:spTree>
    <p:extLst>
      <p:ext uri="{BB962C8B-B14F-4D97-AF65-F5344CB8AC3E}">
        <p14:creationId xmlns:p14="http://schemas.microsoft.com/office/powerpoint/2010/main" val="2548483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21499"/>
            <a:ext cx="7992888" cy="4185761"/>
          </a:xfrm>
          <a:prstGeom prst="rect">
            <a:avLst/>
          </a:prstGeom>
        </p:spPr>
        <p:txBody>
          <a:bodyPr wrap="square">
            <a:spAutoFit/>
          </a:bodyPr>
          <a:lstStyle/>
          <a:p>
            <a:r>
              <a:rPr lang="en-US" sz="1400" dirty="0"/>
              <a:t>The crushing season (2023-2024) concluded </a:t>
            </a:r>
            <a:r>
              <a:rPr lang="en-US" sz="1400" dirty="0" smtClean="0"/>
              <a:t>on 104</a:t>
            </a:r>
            <a:r>
              <a:rPr lang="en-US" sz="1400" baseline="30000" dirty="0" smtClean="0"/>
              <a:t>th</a:t>
            </a:r>
            <a:r>
              <a:rPr lang="en-US" sz="1400" dirty="0" smtClean="0"/>
              <a:t> </a:t>
            </a:r>
            <a:r>
              <a:rPr lang="en-US" sz="1400" dirty="0"/>
              <a:t>Day almost as of previous period of 106 days. Sugar recovery was improved to 10.13%, due to better rains, bumper crop and our consistent support to growers for cultivation of variety grade cane instead of non-variety crop, resulting in achieving greater production and better sales numbers. </a:t>
            </a:r>
          </a:p>
          <a:p>
            <a:r>
              <a:rPr lang="en-US" sz="1400" dirty="0"/>
              <a:t> </a:t>
            </a:r>
          </a:p>
          <a:p>
            <a:r>
              <a:rPr lang="en-US" sz="1400" dirty="0"/>
              <a:t>The Government of Punjab has increased the minimum support price by 33.33% from PKR 300/40Kgs. to PKR 400/40Kgs. The actual purchase price is higher than the minimum support price due to price competition for cane between mills. </a:t>
            </a:r>
          </a:p>
          <a:p>
            <a:r>
              <a:rPr lang="en-US" sz="1400" dirty="0"/>
              <a:t>  </a:t>
            </a:r>
          </a:p>
          <a:p>
            <a:r>
              <a:rPr lang="en-US" sz="1400" b="1" u="sng" dirty="0"/>
              <a:t>FUTRUE PROSPECTS</a:t>
            </a:r>
            <a:endParaRPr lang="en-US" sz="1400" dirty="0"/>
          </a:p>
          <a:p>
            <a:r>
              <a:rPr lang="en-US" sz="1400" dirty="0"/>
              <a:t> </a:t>
            </a:r>
          </a:p>
          <a:p>
            <a:r>
              <a:rPr lang="en-US" sz="1400" dirty="0"/>
              <a:t>The Government of Punjab has not announced minimum support price for cane crushing season 2024-2025 and left it on market forces to decide the sugarcane price. This result in higher cane rates for the growers, however our cane cost is under the desired controllable level due to our strategic location within cane growing area.</a:t>
            </a:r>
          </a:p>
          <a:p>
            <a:endParaRPr lang="en-US" sz="1400" dirty="0" smtClean="0"/>
          </a:p>
          <a:p>
            <a:r>
              <a:rPr lang="en-US" sz="1400" dirty="0" smtClean="0"/>
              <a:t>Sugar </a:t>
            </a:r>
            <a:r>
              <a:rPr lang="en-US" sz="1400" dirty="0"/>
              <a:t>recovery is reduced to around 9% due to low rainfall and crop disease. This phenomenon is all over Pakistan. Overall country wise production is low and the Government may have to import some quantity of sugar this year.</a:t>
            </a:r>
          </a:p>
        </p:txBody>
      </p:sp>
      <p:sp>
        <p:nvSpPr>
          <p:cNvPr id="3" name="Slide Number Placeholder 2"/>
          <p:cNvSpPr>
            <a:spLocks noGrp="1"/>
          </p:cNvSpPr>
          <p:nvPr>
            <p:ph type="sldNum" sz="quarter" idx="12"/>
          </p:nvPr>
        </p:nvSpPr>
        <p:spPr/>
        <p:txBody>
          <a:bodyPr/>
          <a:lstStyle/>
          <a:p>
            <a:fld id="{8282A157-3ED7-40E2-BE0F-B9590EFFA851}" type="slidenum">
              <a:rPr lang="en-US" smtClean="0"/>
              <a:t>5</a:t>
            </a:fld>
            <a:endParaRPr lang="en-US"/>
          </a:p>
        </p:txBody>
      </p:sp>
    </p:spTree>
    <p:extLst>
      <p:ext uri="{BB962C8B-B14F-4D97-AF65-F5344CB8AC3E}">
        <p14:creationId xmlns:p14="http://schemas.microsoft.com/office/powerpoint/2010/main" val="2665561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615</Words>
  <Application>Microsoft Office PowerPoint</Application>
  <PresentationFormat>On-screen Show (4:3)</PresentationFormat>
  <Paragraphs>122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Adam Sugar Mills Limited </vt:lpstr>
      <vt:lpstr>Adam Group of Companies            Brief Profile</vt:lpstr>
      <vt:lpstr>Adam Sugar Mills Limited        Corporate Information </vt:lpstr>
      <vt:lpstr>Adam Sugar Mills Limited        Operational &amp; Financial Brief</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Adam Sugar Mills Limited </dc:title>
  <dc:creator>faisaladamsm@outlook.com</dc:creator>
  <cp:lastModifiedBy>faisaladamsm@outlook.com</cp:lastModifiedBy>
  <cp:revision>9</cp:revision>
  <dcterms:created xsi:type="dcterms:W3CDTF">2025-03-05T10:29:57Z</dcterms:created>
  <dcterms:modified xsi:type="dcterms:W3CDTF">2025-03-06T08:13:12Z</dcterms:modified>
</cp:coreProperties>
</file>